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60" r:id="rId3"/>
    <p:sldId id="258" r:id="rId4"/>
    <p:sldId id="266" r:id="rId5"/>
    <p:sldId id="316" r:id="rId6"/>
    <p:sldId id="317" r:id="rId7"/>
    <p:sldId id="315" r:id="rId8"/>
    <p:sldId id="291" r:id="rId9"/>
    <p:sldId id="314" r:id="rId10"/>
    <p:sldId id="318" r:id="rId11"/>
    <p:sldId id="324" r:id="rId12"/>
    <p:sldId id="319" r:id="rId13"/>
    <p:sldId id="320" r:id="rId14"/>
    <p:sldId id="321" r:id="rId15"/>
    <p:sldId id="322" r:id="rId16"/>
    <p:sldId id="323" r:id="rId17"/>
    <p:sldId id="293" r:id="rId18"/>
    <p:sldId id="294" r:id="rId19"/>
    <p:sldId id="274" r:id="rId20"/>
    <p:sldId id="276" r:id="rId21"/>
    <p:sldId id="271" r:id="rId22"/>
    <p:sldId id="286" r:id="rId23"/>
    <p:sldId id="287" r:id="rId24"/>
    <p:sldId id="288" r:id="rId25"/>
    <p:sldId id="289" r:id="rId26"/>
    <p:sldId id="331" r:id="rId27"/>
    <p:sldId id="332" r:id="rId28"/>
    <p:sldId id="290" r:id="rId29"/>
    <p:sldId id="296" r:id="rId30"/>
    <p:sldId id="297" r:id="rId31"/>
    <p:sldId id="298" r:id="rId32"/>
    <p:sldId id="299" r:id="rId33"/>
    <p:sldId id="304" r:id="rId34"/>
    <p:sldId id="301" r:id="rId35"/>
    <p:sldId id="303" r:id="rId36"/>
    <p:sldId id="281" r:id="rId37"/>
    <p:sldId id="283" r:id="rId38"/>
    <p:sldId id="257" r:id="rId39"/>
    <p:sldId id="302" r:id="rId40"/>
    <p:sldId id="309" r:id="rId41"/>
    <p:sldId id="326" r:id="rId42"/>
    <p:sldId id="325" r:id="rId43"/>
    <p:sldId id="338" r:id="rId44"/>
    <p:sldId id="328" r:id="rId45"/>
    <p:sldId id="329" r:id="rId46"/>
    <p:sldId id="330" r:id="rId47"/>
    <p:sldId id="334" r:id="rId48"/>
    <p:sldId id="305" r:id="rId49"/>
  </p:sldIdLst>
  <p:sldSz cx="9144000" cy="6858000" type="screen4x3"/>
  <p:notesSz cx="6858000" cy="9144000"/>
  <p:custDataLst>
    <p:tags r:id="rId5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5577" autoAdjust="0"/>
  </p:normalViewPr>
  <p:slideViewPr>
    <p:cSldViewPr>
      <p:cViewPr varScale="1">
        <p:scale>
          <a:sx n="97" d="100"/>
          <a:sy n="97" d="100"/>
        </p:scale>
        <p:origin x="-1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notesViewPr>
    <p:cSldViewPr>
      <p:cViewPr>
        <p:scale>
          <a:sx n="1" d="2"/>
          <a:sy n="1" d="2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floor>
      <c:spPr>
        <a:noFill/>
        <a:ln>
          <a:noFill/>
        </a:ln>
        <a:effectLst/>
      </c:spPr>
    </c:floor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Lbl>
              <c:idx val="0"/>
              <c:layout>
                <c:manualLayout>
                  <c:x val="-0.23315240442752841"/>
                  <c:y val="-0.137013778090477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D8B1B-4497-4C1C-8179-3F3DFC0E50AC}" type="CATEGORYNAME">
                      <a:rPr lang="ru-RU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A4512A-72FA-4471-B56B-7E3BC3DBB826}" type="VALUE">
                      <a:rPr lang="ru-RU" sz="2400" baseline="0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96-4C63-B58F-4A8D9F3BC923}"/>
                </c:ext>
              </c:extLst>
            </c:dLbl>
            <c:dLbl>
              <c:idx val="1"/>
              <c:layout>
                <c:manualLayout>
                  <c:x val="0.17861267924308769"/>
                  <c:y val="0.126334905624389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05ABF-2AD9-4A35-8979-AD791CE0228C}" type="CATEGORYNAME">
                      <a:rPr lang="ru-RU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0E0343-FDD3-46AC-9D41-7C28B41875CB}" type="VALUE">
                      <a:rPr lang="ru-RU" sz="2400" baseline="0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3166295"/>
                      <c:h val="0.3638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96-4C63-B58F-4A8D9F3BC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/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0.6000000000000002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6-4C63-B58F-4A8D9F3BC923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#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2757B3B0-D170-4D3F-9206-4EE4AADD77C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2757B3B0-D170-4D3F-9206-4EE4AADD77C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8F4C0-A072-44AC-AD75-7FE5EF55D2E1}" type="presOf" srcId="{9F9A6438-F1B7-4EC7-A6C6-D84E4A38C69F}" destId="{B744DE04-5785-45FE-8092-87C1EC6EBF20}" srcOrd="0" destOrd="0" presId="urn:microsoft.com/office/officeart/2005/8/layout/vList2"/>
    <dgm:cxn modelId="{2757B3B0-D170-4D3F-9206-4EE4AADD77C6}" srcId="{9F9A6438-F1B7-4EC7-A6C6-D84E4A38C69F}" destId="{1E818A2D-4255-4872-A030-1A2966C776A5}" srcOrd="0" destOrd="0" parTransId="{BC8547D3-B000-4B33-AE0E-DA55C71FD135}" sibTransId="{00105C33-AAD2-43B3-AA9D-A2BF7CB9B8D4}"/>
    <dgm:cxn modelId="{840C8D9A-5142-4554-973C-B03E282BDFF9}" type="presOf" srcId="{1E818A2D-4255-4872-A030-1A2966C776A5}" destId="{44B03517-7AFA-484D-8E10-7053706FEECF}" srcOrd="0" destOrd="0" presId="urn:microsoft.com/office/officeart/2005/8/layout/vList2"/>
    <dgm:cxn modelId="{1EDA0BC5-B427-437E-946E-ED94AEF001C2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#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F01F2D37-C7E3-4B9A-BB5B-B638FC4E8D9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F01F2D37-C7E3-4B9A-BB5B-B638FC4E8D9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NeighborX="-152" custLinFactNeighborY="-1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6F1A81-FCD7-4307-93C1-331BDA03AF8D}" type="presOf" srcId="{1E818A2D-4255-4872-A030-1A2966C776A5}" destId="{44B03517-7AFA-484D-8E10-7053706FEECF}" srcOrd="0" destOrd="0" presId="urn:microsoft.com/office/officeart/2005/8/layout/vList2"/>
    <dgm:cxn modelId="{8419ACA2-E999-4187-A479-E2C61898CFB4}" type="presOf" srcId="{9F9A6438-F1B7-4EC7-A6C6-D84E4A38C69F}" destId="{B744DE04-5785-45FE-8092-87C1EC6EBF20}" srcOrd="0" destOrd="0" presId="urn:microsoft.com/office/officeart/2005/8/layout/vList2"/>
    <dgm:cxn modelId="{F01F2D37-C7E3-4B9A-BB5B-B638FC4E8D97}" srcId="{9F9A6438-F1B7-4EC7-A6C6-D84E4A38C69F}" destId="{1E818A2D-4255-4872-A030-1A2966C776A5}" srcOrd="0" destOrd="0" parTransId="{BC8547D3-B000-4B33-AE0E-DA55C71FD135}" sibTransId="{00105C33-AAD2-43B3-AA9D-A2BF7CB9B8D4}"/>
    <dgm:cxn modelId="{E5652C2B-7BC9-4755-81A1-93066ADC8538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#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3547BC88-ABCB-4A29-886D-EEDDD35B304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3547BC88-ABCB-4A29-886D-EEDDD35B304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8FAB5-8B03-4CA7-A223-6A17BA96C2C7}" type="presOf" srcId="{1E818A2D-4255-4872-A030-1A2966C776A5}" destId="{44B03517-7AFA-484D-8E10-7053706FEECF}" srcOrd="0" destOrd="0" presId="urn:microsoft.com/office/officeart/2005/8/layout/vList2"/>
    <dgm:cxn modelId="{3547BC88-ABCB-4A29-886D-EEDDD35B3047}" srcId="{9F9A6438-F1B7-4EC7-A6C6-D84E4A38C69F}" destId="{1E818A2D-4255-4872-A030-1A2966C776A5}" srcOrd="0" destOrd="0" parTransId="{BC8547D3-B000-4B33-AE0E-DA55C71FD135}" sibTransId="{00105C33-AAD2-43B3-AA9D-A2BF7CB9B8D4}"/>
    <dgm:cxn modelId="{43ED9382-5D4A-402B-B7E3-F11E1CCE82A3}" type="presOf" srcId="{9F9A6438-F1B7-4EC7-A6C6-D84E4A38C69F}" destId="{B744DE04-5785-45FE-8092-87C1EC6EBF20}" srcOrd="0" destOrd="0" presId="urn:microsoft.com/office/officeart/2005/8/layout/vList2"/>
    <dgm:cxn modelId="{D8B4F26D-ACC5-4D82-9C8C-6E8E74565D6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#4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EE0E5CC2-6A9E-44FF-AB37-357602BDDFEB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smtClean="0">
              <a:solidFill>
                <a:schemeClr val="tx1"/>
              </a:solidFill>
            </a:rPr>
          </a:br>
          <a:r>
            <a:rPr lang="ru-RU" sz="2000" b="1" u="sng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gm:t>
    </dgm:pt>
    <dgm:pt modelId="{27D4C046-2FD2-476E-A1E8-B65E9E6DB1C9}" type="parTrans" cxnId="{FDC06DE3-F8C2-4798-8937-682F36D5718A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800" b="1" u="sng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>
            <a:solidFill>
              <a:schemeClr val="tx1"/>
            </a:solidFill>
          </a:endParaRPr>
        </a:p>
      </dgm:t>
    </dgm:pt>
    <dgm:pt modelId="{8484C93F-BEFA-4F59-B833-C8A30C6BACDC}" type="sibTrans" cxnId="{FDC06DE3-F8C2-4798-8937-682F36D5718A}">
      <dgm:prSet/>
      <dgm:spPr/>
      <dgm:t>
        <a:bodyPr/>
        <a:lstStyle/>
        <a:p>
          <a:endParaRPr lang="ru-RU"/>
        </a:p>
      </dgm:t>
    </dgm:pt>
    <dgm:pt modelId="{90AFE6A3-42BC-4E86-8144-6E39FF125152}" type="sibTrans" cxnId="{EE0E5CC2-6A9E-44FF-AB37-357602BDDFEB}">
      <dgm:prSet/>
      <dgm:spPr/>
      <dgm:t>
        <a:bodyPr/>
        <a:lstStyle/>
        <a:p>
          <a:endParaRPr lang="ru-RU"/>
        </a:p>
      </dgm:t>
    </dgm:pt>
    <dgm:pt modelId="{1D0F6F2C-0577-432D-8732-2703EB12AB07}" type="parTrans" cxnId="{C0CA9061-E341-408D-A6B1-421D4ADE72B1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082053AA-1A79-49A2-94A5-269EB62BF1E1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082053AA-1A79-49A2-94A5-269EB62BF1E1}">
      <dgm:prSet/>
      <dgm:spPr/>
      <dgm:t>
        <a:bodyPr/>
        <a:lstStyle/>
        <a:p>
          <a:endParaRPr lang="ru-RU"/>
        </a:p>
      </dgm:t>
    </dgm:pt>
    <dgm:pt modelId="{957A1066-41B1-4C72-AC40-3FF47F42628C}" type="parTrans" cxnId="{9B3978F0-9451-4685-9B93-5AC15CCA1241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9B3978F0-9451-4685-9B93-5AC15CCA1241}">
      <dgm:prSet/>
      <dgm:spPr/>
      <dgm:t>
        <a:bodyPr/>
        <a:lstStyle/>
        <a:p>
          <a:endParaRPr lang="ru-RU"/>
        </a:p>
      </dgm:t>
    </dgm:pt>
    <dgm:pt modelId="{56F33161-D588-434D-A355-CEA2EEEF8106}" type="parTrans" cxnId="{69C39587-65A1-4D06-A73F-F615A0C40769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69C39587-65A1-4D06-A73F-F615A0C40769}">
      <dgm:prSet/>
      <dgm:spPr/>
      <dgm:t>
        <a:bodyPr/>
        <a:lstStyle/>
        <a:p>
          <a:endParaRPr lang="ru-RU"/>
        </a:p>
      </dgm:t>
    </dgm:pt>
    <dgm:pt modelId="{511C2B67-EDF6-4616-A333-193D7C0441E7}" type="parTrans" cxnId="{108CEA0A-FA09-41E7-8B24-02CB4B8052B0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обеспечение, </a:t>
          </a:r>
          <a:endParaRPr lang="ru-RU"/>
        </a:p>
      </dgm:t>
    </dgm:pt>
    <dgm:pt modelId="{47D42B63-3FFE-4D67-A553-829080233D45}" type="sibTrans" cxnId="{108CEA0A-FA09-41E7-8B24-02CB4B8052B0}">
      <dgm:prSet/>
      <dgm:spPr/>
      <dgm:t>
        <a:bodyPr/>
        <a:lstStyle/>
        <a:p>
          <a:endParaRPr lang="ru-RU"/>
        </a:p>
      </dgm:t>
    </dgm:pt>
    <dgm:pt modelId="{F328099C-B7F5-4B5D-B75C-857212ED5932}" type="parTrans" cxnId="{E1DA33B8-DF57-4440-8436-11A3C46C913D}">
      <dgm:prSet/>
      <dgm:spPr/>
      <dgm:t>
        <a:bodyPr/>
        <a:lstStyle/>
        <a:p>
          <a:endParaRPr/>
        </a:p>
      </dgm:t>
    </dgm:pt>
    <dgm:pt modelId="{41FDABBB-716E-4B45-AAE2-82DCEF06EF7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1531EC2A-95A2-43F0-80C3-58C49EACEABC}" type="sibTrans" cxnId="{E1DA33B8-DF57-4440-8436-11A3C46C913D}">
      <dgm:prSet/>
      <dgm:spPr/>
      <dgm:t>
        <a:bodyPr/>
        <a:lstStyle/>
        <a:p>
          <a:endParaRPr/>
        </a:p>
      </dgm:t>
    </dgm:pt>
    <dgm:pt modelId="{0BF45010-37B8-4048-9F08-54FE1744B206}" type="parTrans" cxnId="{43CAABCC-6410-4CB7-B6B5-47FF760FF5CC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43CAABCC-6410-4CB7-B6B5-47FF760FF5CC}">
      <dgm:prSet/>
      <dgm:spPr/>
      <dgm:t>
        <a:bodyPr/>
        <a:lstStyle/>
        <a:p>
          <a:endParaRPr lang="ru-RU"/>
        </a:p>
      </dgm:t>
    </dgm:pt>
    <dgm:pt modelId="{41F2B9E6-7493-4E79-8B35-6E91C0AD4F7C}" type="parTrans" cxnId="{67BC4985-F480-458E-A867-B80DCCAEAB7F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67BC4985-F480-458E-A867-B80DCCAEAB7F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E952176-CDD3-41AB-BDEE-61E81DCC52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E952176-CDD3-41AB-BDEE-61E81DCC52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2DE92C5A-5E6B-476A-9412-B71899A77F90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2DE92C5A-5E6B-476A-9412-B71899A77F90}">
      <dgm:prSet/>
      <dgm:spPr/>
      <dgm:t>
        <a:bodyPr/>
        <a:lstStyle/>
        <a:p>
          <a:endParaRPr lang="ru-RU"/>
        </a:p>
      </dgm:t>
    </dgm:pt>
    <dgm:pt modelId="{AE3EC66F-7819-49CC-9630-D9D64F86CCDF}" type="sibTrans" cxnId="{C0CA9061-E341-408D-A6B1-421D4ADE72B1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X="110373" custScaleY="365102" custLinFactNeighborX="5615" custLinFactNeighborY="-94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X="117679" custScaleY="69984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 custScaleX="110098" custLinFactY="-62327" custLinFactNeighborX="-267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 custScaleX="107613" custScaleY="110659" custLinFactNeighborX="-4444" custLinFactNeighborY="-9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952176-CDD3-41AB-BDEE-61E81DCC5239}" srcId="{53ECAF3D-0D6A-4D0C-9DDF-5C2BD73E6F31}" destId="{0B265240-9DDC-43D4-A295-E4D7DDA069C4}" srcOrd="7" destOrd="0" parTransId="{9F6BDB0E-9A97-482A-A70F-E9A64702F54B}" sibTransId="{5662F964-38E9-4110-9C6E-83A076FBA0BC}"/>
    <dgm:cxn modelId="{108CEA0A-FA09-41E7-8B24-02CB4B8052B0}" srcId="{53ECAF3D-0D6A-4D0C-9DDF-5C2BD73E6F31}" destId="{3D2BF88D-7D2B-4C93-8595-F46AD44A4B12}" srcOrd="3" destOrd="0" parTransId="{511C2B67-EDF6-4616-A333-193D7C0441E7}" sibTransId="{47D42B63-3FFE-4D67-A553-829080233D45}"/>
    <dgm:cxn modelId="{C0CA9061-E341-408D-A6B1-421D4ADE72B1}" srcId="{13883C1F-53C6-4EB4-AF96-C7E0A9CB61E1}" destId="{53ECAF3D-0D6A-4D0C-9DDF-5C2BD73E6F31}" srcOrd="1" destOrd="0" parTransId="{1D0F6F2C-0577-432D-8732-2703EB12AB07}" sibTransId="{AE3EC66F-7819-49CC-9630-D9D64F86CCDF}"/>
    <dgm:cxn modelId="{FDC06DE3-F8C2-4798-8937-682F36D5718A}" srcId="{DFCF2A0F-CD91-4689-83EA-D68D1AEF4D2D}" destId="{A685D7D5-0462-4BFD-A3ED-BBE5B10D16FB}" srcOrd="0" destOrd="0" parTransId="{27D4C046-2FD2-476E-A1E8-B65E9E6DB1C9}" sibTransId="{8484C93F-BEFA-4F59-B833-C8A30C6BACDC}"/>
    <dgm:cxn modelId="{EE0E5CC2-6A9E-44FF-AB37-357602BDDFEB}" srcId="{13883C1F-53C6-4EB4-AF96-C7E0A9CB61E1}" destId="{DFCF2A0F-CD91-4689-83EA-D68D1AEF4D2D}" srcOrd="0" destOrd="0" parTransId="{E71E4615-9367-44F8-8846-5FB1362C52D1}" sibTransId="{90AFE6A3-42BC-4E86-8144-6E39FF125152}"/>
    <dgm:cxn modelId="{69C39587-65A1-4D06-A73F-F615A0C40769}" srcId="{53ECAF3D-0D6A-4D0C-9DDF-5C2BD73E6F31}" destId="{F94E7DC7-5B8D-4695-BFE0-C9F86CF35CCB}" srcOrd="2" destOrd="0" parTransId="{56F33161-D588-434D-A355-CEA2EEEF8106}" sibTransId="{8CB785BB-3EB0-4D08-86CE-0BA1AAB4B234}"/>
    <dgm:cxn modelId="{8165836C-C526-4888-A73F-B538AC69F5EF}" type="presOf" srcId="{044070C4-0CF9-41CF-8BA6-F7A177F5C9A0}" destId="{7522C01C-FDEE-42D0-9B15-E1BDC9884BD7}" srcOrd="0" destOrd="0" presId="urn:microsoft.com/office/officeart/2005/8/layout/hList1"/>
    <dgm:cxn modelId="{A0388B62-909F-44BF-B3A5-96DBA4BB18BF}" type="presOf" srcId="{D2D26503-2FB0-492A-BC32-1E109CB2EE2B}" destId="{7522C01C-FDEE-42D0-9B15-E1BDC9884BD7}" srcOrd="0" destOrd="6" presId="urn:microsoft.com/office/officeart/2005/8/layout/hList1"/>
    <dgm:cxn modelId="{9250ECE8-1CFE-49A5-9063-C7ED161D6DA1}" type="presOf" srcId="{3D2BF88D-7D2B-4C93-8595-F46AD44A4B12}" destId="{7522C01C-FDEE-42D0-9B15-E1BDC9884BD7}" srcOrd="0" destOrd="3" presId="urn:microsoft.com/office/officeart/2005/8/layout/hList1"/>
    <dgm:cxn modelId="{870ED49F-F9BD-44C3-AE04-C55221CDC2AF}" type="presOf" srcId="{A685D7D5-0462-4BFD-A3ED-BBE5B10D16FB}" destId="{D48B056E-39E0-4965-B47D-3B89FE078FA0}" srcOrd="0" destOrd="0" presId="urn:microsoft.com/office/officeart/2005/8/layout/hList1"/>
    <dgm:cxn modelId="{E1DA33B8-DF57-4440-8436-11A3C46C913D}" srcId="{53ECAF3D-0D6A-4D0C-9DDF-5C2BD73E6F31}" destId="{41FDABBB-716E-4B45-AAE2-82DCEF06EF7A}" srcOrd="4" destOrd="0" parTransId="{F328099C-B7F5-4B5D-B75C-857212ED5932}" sibTransId="{1531EC2A-95A2-43F0-80C3-58C49EACEABC}"/>
    <dgm:cxn modelId="{3D3A6C23-ADCE-4AF2-BECE-A3579B61F9B6}" type="presOf" srcId="{0B265240-9DDC-43D4-A295-E4D7DDA069C4}" destId="{7522C01C-FDEE-42D0-9B15-E1BDC9884BD7}" srcOrd="0" destOrd="7" presId="urn:microsoft.com/office/officeart/2005/8/layout/hList1"/>
    <dgm:cxn modelId="{7E117016-41B6-4CD1-AFD4-0C14EA26A3CD}" type="presOf" srcId="{0ECFB321-37EB-42A6-9AC4-19C46163AC14}" destId="{7522C01C-FDEE-42D0-9B15-E1BDC9884BD7}" srcOrd="0" destOrd="1" presId="urn:microsoft.com/office/officeart/2005/8/layout/hList1"/>
    <dgm:cxn modelId="{A0ADE5AF-735E-49CE-BD9D-5BCD85C45AB4}" type="presOf" srcId="{E2E496C4-D21F-4C24-88A5-7AC51A0B4295}" destId="{7522C01C-FDEE-42D0-9B15-E1BDC9884BD7}" srcOrd="0" destOrd="5" presId="urn:microsoft.com/office/officeart/2005/8/layout/hList1"/>
    <dgm:cxn modelId="{43CAABCC-6410-4CB7-B6B5-47FF760FF5CC}" srcId="{53ECAF3D-0D6A-4D0C-9DDF-5C2BD73E6F31}" destId="{E2E496C4-D21F-4C24-88A5-7AC51A0B4295}" srcOrd="5" destOrd="0" parTransId="{0BF45010-37B8-4048-9F08-54FE1744B206}" sibTransId="{9BDA6254-B339-4905-BBF9-4F1C7C40C719}"/>
    <dgm:cxn modelId="{659825B2-6FD8-4D5C-AB6E-4FF8C14DC3B9}" type="presOf" srcId="{57527BE3-81D4-4E01-8970-2004201253D8}" destId="{7522C01C-FDEE-42D0-9B15-E1BDC9884BD7}" srcOrd="0" destOrd="8" presId="urn:microsoft.com/office/officeart/2005/8/layout/hList1"/>
    <dgm:cxn modelId="{082053AA-1A79-49A2-94A5-269EB62BF1E1}" srcId="{53ECAF3D-0D6A-4D0C-9DDF-5C2BD73E6F31}" destId="{044070C4-0CF9-41CF-8BA6-F7A177F5C9A0}" srcOrd="0" destOrd="0" parTransId="{E3177B9D-2B31-4D79-B4C2-21CE90531944}" sibTransId="{B8A1E3E2-273D-4383-AC7F-D19CD8E29196}"/>
    <dgm:cxn modelId="{9B3978F0-9451-4685-9B93-5AC15CCA1241}" srcId="{53ECAF3D-0D6A-4D0C-9DDF-5C2BD73E6F31}" destId="{0ECFB321-37EB-42A6-9AC4-19C46163AC14}" srcOrd="1" destOrd="0" parTransId="{957A1066-41B1-4C72-AC40-3FF47F42628C}" sibTransId="{270ABDC2-A20A-48AF-A612-5EAB2CCD4CB0}"/>
    <dgm:cxn modelId="{C57C8D78-F8B6-4E18-A423-10D8F545B0B8}" type="presOf" srcId="{41FDABBB-716E-4B45-AAE2-82DCEF06EF7A}" destId="{7522C01C-FDEE-42D0-9B15-E1BDC9884BD7}" srcOrd="0" destOrd="4" presId="urn:microsoft.com/office/officeart/2005/8/layout/hList1"/>
    <dgm:cxn modelId="{2172F9F9-A0E8-44B8-880D-D12C95F12163}" type="presOf" srcId="{F94E7DC7-5B8D-4695-BFE0-C9F86CF35CCB}" destId="{7522C01C-FDEE-42D0-9B15-E1BDC9884BD7}" srcOrd="0" destOrd="2" presId="urn:microsoft.com/office/officeart/2005/8/layout/hList1"/>
    <dgm:cxn modelId="{2DE92C5A-5E6B-476A-9412-B71899A77F90}" srcId="{53ECAF3D-0D6A-4D0C-9DDF-5C2BD73E6F31}" destId="{57527BE3-81D4-4E01-8970-2004201253D8}" srcOrd="8" destOrd="0" parTransId="{BE18BE35-D870-44C4-8EB5-1F8DF4B77B64}" sibTransId="{B32D8E64-5D80-403A-BC77-36423BE54EB8}"/>
    <dgm:cxn modelId="{67BC4985-F480-458E-A867-B80DCCAEAB7F}" srcId="{53ECAF3D-0D6A-4D0C-9DDF-5C2BD73E6F31}" destId="{D2D26503-2FB0-492A-BC32-1E109CB2EE2B}" srcOrd="6" destOrd="0" parTransId="{41F2B9E6-7493-4E79-8B35-6E91C0AD4F7C}" sibTransId="{7BF1A7D0-88FF-4EFF-AB01-D96636584509}"/>
    <dgm:cxn modelId="{BC078766-C9DE-4C5E-BBE9-52F1C195CB14}" type="presOf" srcId="{DFCF2A0F-CD91-4689-83EA-D68D1AEF4D2D}" destId="{ED8264D5-8619-46BB-9689-44C1BC511C47}" srcOrd="0" destOrd="0" presId="urn:microsoft.com/office/officeart/2005/8/layout/hList1"/>
    <dgm:cxn modelId="{E5710307-9BD5-4504-A68F-1810577459DD}" type="presOf" srcId="{13883C1F-53C6-4EB4-AF96-C7E0A9CB61E1}" destId="{8417BFA3-09CE-4B5A-A64A-020F64435C03}" srcOrd="0" destOrd="0" presId="urn:microsoft.com/office/officeart/2005/8/layout/hList1"/>
    <dgm:cxn modelId="{9B471E7A-1217-4357-B01E-89185B554649}" type="presOf" srcId="{53ECAF3D-0D6A-4D0C-9DDF-5C2BD73E6F31}" destId="{1C60C038-1E87-4359-9D00-60C6FA045444}" srcOrd="0" destOrd="0" presId="urn:microsoft.com/office/officeart/2005/8/layout/hList1"/>
    <dgm:cxn modelId="{AD1FAE40-95FD-43D6-B4CF-A57C01ABA720}" type="presParOf" srcId="{8417BFA3-09CE-4B5A-A64A-020F64435C03}" destId="{907EE3B9-23B8-472A-A05E-1FE0B7CB410A}" srcOrd="0" destOrd="0" presId="urn:microsoft.com/office/officeart/2005/8/layout/hList1"/>
    <dgm:cxn modelId="{2128C2D8-1CD7-48D7-9100-BC0E90630967}" type="presParOf" srcId="{907EE3B9-23B8-472A-A05E-1FE0B7CB410A}" destId="{ED8264D5-8619-46BB-9689-44C1BC511C47}" srcOrd="0" destOrd="0" presId="urn:microsoft.com/office/officeart/2005/8/layout/hList1"/>
    <dgm:cxn modelId="{8398DBFB-B86A-45E9-86A2-8EAF4F4CE9A3}" type="presParOf" srcId="{907EE3B9-23B8-472A-A05E-1FE0B7CB410A}" destId="{D48B056E-39E0-4965-B47D-3B89FE078FA0}" srcOrd="1" destOrd="0" presId="urn:microsoft.com/office/officeart/2005/8/layout/hList1"/>
    <dgm:cxn modelId="{98207BDB-8414-4975-A3F2-540C616539AA}" type="presParOf" srcId="{8417BFA3-09CE-4B5A-A64A-020F64435C03}" destId="{22C8BB7E-7F06-4A3A-BA47-A0098563CF0D}" srcOrd="1" destOrd="0" presId="urn:microsoft.com/office/officeart/2005/8/layout/hList1"/>
    <dgm:cxn modelId="{D0364816-52A3-4E20-A27C-2F5DAC6EE2C8}" type="presParOf" srcId="{8417BFA3-09CE-4B5A-A64A-020F64435C03}" destId="{7DFD2B59-4A48-42DE-96C8-85DD6AEA6FE9}" srcOrd="2" destOrd="0" presId="urn:microsoft.com/office/officeart/2005/8/layout/hList1"/>
    <dgm:cxn modelId="{58CF2C23-C357-474D-9C00-44BFE4C86F32}" type="presParOf" srcId="{7DFD2B59-4A48-42DE-96C8-85DD6AEA6FE9}" destId="{1C60C038-1E87-4359-9D00-60C6FA045444}" srcOrd="0" destOrd="0" presId="urn:microsoft.com/office/officeart/2005/8/layout/hList1"/>
    <dgm:cxn modelId="{9C5AEF8A-045A-4DCF-820B-F40E6EB6D579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#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1D1F0985-75A3-461A-A61F-8E17099FDD0B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1D1F0985-75A3-461A-A61F-8E17099FDD0B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F0985-75A3-461A-A61F-8E17099FDD0B}" srcId="{9F9A6438-F1B7-4EC7-A6C6-D84E4A38C69F}" destId="{1E818A2D-4255-4872-A030-1A2966C776A5}" srcOrd="0" destOrd="0" parTransId="{BC8547D3-B000-4B33-AE0E-DA55C71FD135}" sibTransId="{00105C33-AAD2-43B3-AA9D-A2BF7CB9B8D4}"/>
    <dgm:cxn modelId="{A037164D-6B01-4534-9328-365132511783}" type="presOf" srcId="{1E818A2D-4255-4872-A030-1A2966C776A5}" destId="{44B03517-7AFA-484D-8E10-7053706FEECF}" srcOrd="0" destOrd="0" presId="urn:microsoft.com/office/officeart/2005/8/layout/vList2"/>
    <dgm:cxn modelId="{87EF7121-590F-4EE6-BDAE-6D5E297D5510}" type="presOf" srcId="{9F9A6438-F1B7-4EC7-A6C6-D84E4A38C69F}" destId="{B744DE04-5785-45FE-8092-87C1EC6EBF20}" srcOrd="0" destOrd="0" presId="urn:microsoft.com/office/officeart/2005/8/layout/vList2"/>
    <dgm:cxn modelId="{0E1C7774-0935-42AB-B25F-9E135CE1D58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#6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B31E6FC6-4286-473E-B5B0-8219B38C65D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в ………»</a:t>
          </a:r>
          <a:endParaRPr lang="ru-RU"/>
        </a:p>
      </dgm:t>
    </dgm:pt>
    <dgm:pt modelId="{00105C33-AAD2-43B3-AA9D-A2BF7CB9B8D4}" type="sibTrans" cxnId="{B31E6FC6-4286-473E-B5B0-8219B38C65D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FE400-6BFD-4DCD-8F01-18892A458BB1}" type="presOf" srcId="{9F9A6438-F1B7-4EC7-A6C6-D84E4A38C69F}" destId="{B744DE04-5785-45FE-8092-87C1EC6EBF20}" srcOrd="0" destOrd="0" presId="urn:microsoft.com/office/officeart/2005/8/layout/vList2"/>
    <dgm:cxn modelId="{49AC8DB0-160B-4075-95F9-EDBCD27CA6D1}" type="presOf" srcId="{1E818A2D-4255-4872-A030-1A2966C776A5}" destId="{44B03517-7AFA-484D-8E10-7053706FEECF}" srcOrd="0" destOrd="0" presId="urn:microsoft.com/office/officeart/2005/8/layout/vList2"/>
    <dgm:cxn modelId="{B31E6FC6-4286-473E-B5B0-8219B38C65D6}" srcId="{9F9A6438-F1B7-4EC7-A6C6-D84E4A38C69F}" destId="{1E818A2D-4255-4872-A030-1A2966C776A5}" srcOrd="0" destOrd="0" parTransId="{BC8547D3-B000-4B33-AE0E-DA55C71FD135}" sibTransId="{00105C33-AAD2-43B3-AA9D-A2BF7CB9B8D4}"/>
    <dgm:cxn modelId="{2BC828AD-0198-4BB2-B40B-64C66500010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#7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88BF7895-39F3-42D0-B872-1E131B1E9B30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…»</a:t>
          </a:r>
          <a:endParaRPr lang="ru-RU"/>
        </a:p>
      </dgm:t>
    </dgm:pt>
    <dgm:pt modelId="{00105C33-AAD2-43B3-AA9D-A2BF7CB9B8D4}" type="sibTrans" cxnId="{88BF7895-39F3-42D0-B872-1E131B1E9B30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FC36E-9EE6-48E9-B72B-30B8F7A1BCE9}" type="presOf" srcId="{9F9A6438-F1B7-4EC7-A6C6-D84E4A38C69F}" destId="{B744DE04-5785-45FE-8092-87C1EC6EBF20}" srcOrd="0" destOrd="0" presId="urn:microsoft.com/office/officeart/2005/8/layout/vList2"/>
    <dgm:cxn modelId="{35991725-8560-4580-90A2-1293D373EB4A}" type="presOf" srcId="{1E818A2D-4255-4872-A030-1A2966C776A5}" destId="{44B03517-7AFA-484D-8E10-7053706FEECF}" srcOrd="0" destOrd="0" presId="urn:microsoft.com/office/officeart/2005/8/layout/vList2"/>
    <dgm:cxn modelId="{88BF7895-39F3-42D0-B872-1E131B1E9B30}" srcId="{9F9A6438-F1B7-4EC7-A6C6-D84E4A38C69F}" destId="{1E818A2D-4255-4872-A030-1A2966C776A5}" srcOrd="0" destOrd="0" parTransId="{BC8547D3-B000-4B33-AE0E-DA55C71FD135}" sibTransId="{00105C33-AAD2-43B3-AA9D-A2BF7CB9B8D4}"/>
    <dgm:cxn modelId="{B06D697F-8529-43B2-9BB8-67F423CCD92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#8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BB88398C-B5EB-4AA1-91EB-4A7F7E31FC83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>
            <a:solidFill>
              <a:schemeClr val="accent2">
                <a:lumMod val="50000"/>
              </a:schemeClr>
            </a:solidFill>
          </a:endParaRPr>
        </a:p>
      </dgm:t>
    </dgm:pt>
    <dgm:pt modelId="{27D4C046-2FD2-476E-A1E8-B65E9E6DB1C9}" type="parTrans" cxnId="{CA97CBD1-94FE-42E0-A13D-986739AB4730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600" b="1" u="sng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>
            <a:solidFill>
              <a:schemeClr val="accent2">
                <a:lumMod val="50000"/>
              </a:schemeClr>
            </a:solidFill>
          </a:endParaRPr>
        </a:p>
      </dgm:t>
    </dgm:pt>
    <dgm:pt modelId="{8484C93F-BEFA-4F59-B833-C8A30C6BACDC}" type="sibTrans" cxnId="{CA97CBD1-94FE-42E0-A13D-986739AB4730}">
      <dgm:prSet/>
      <dgm:spPr/>
      <dgm:t>
        <a:bodyPr/>
        <a:lstStyle/>
        <a:p>
          <a:endParaRPr lang="ru-RU"/>
        </a:p>
      </dgm:t>
    </dgm:pt>
    <dgm:pt modelId="{90AFE6A3-42BC-4E86-8144-6E39FF125152}" type="sibTrans" cxnId="{BB88398C-B5EB-4AA1-91EB-4A7F7E31FC83}">
      <dgm:prSet/>
      <dgm:spPr/>
      <dgm:t>
        <a:bodyPr/>
        <a:lstStyle/>
        <a:p>
          <a:endParaRPr lang="ru-RU"/>
        </a:p>
      </dgm:t>
    </dgm:pt>
    <dgm:pt modelId="{1D0F6F2C-0577-432D-8732-2703EB12AB07}" type="parTrans" cxnId="{49D67A3B-0991-4CBA-A308-FC5784CA10D7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54B88EF8-656F-479D-8194-CBF22CCD6012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54B88EF8-656F-479D-8194-CBF22CCD6012}">
      <dgm:prSet/>
      <dgm:spPr/>
      <dgm:t>
        <a:bodyPr/>
        <a:lstStyle/>
        <a:p>
          <a:endParaRPr lang="ru-RU"/>
        </a:p>
      </dgm:t>
    </dgm:pt>
    <dgm:pt modelId="{957A1066-41B1-4C72-AC40-3FF47F42628C}" type="parTrans" cxnId="{2263DD1A-EC2B-4289-87D1-CFDB93556CF0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2263DD1A-EC2B-4289-87D1-CFDB93556CF0}">
      <dgm:prSet/>
      <dgm:spPr/>
      <dgm:t>
        <a:bodyPr/>
        <a:lstStyle/>
        <a:p>
          <a:endParaRPr lang="ru-RU"/>
        </a:p>
      </dgm:t>
    </dgm:pt>
    <dgm:pt modelId="{56F33161-D588-434D-A355-CEA2EEEF8106}" type="parTrans" cxnId="{934548D9-31F2-4A69-A074-2BF287B40E71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934548D9-31F2-4A69-A074-2BF287B40E71}">
      <dgm:prSet/>
      <dgm:spPr/>
      <dgm:t>
        <a:bodyPr/>
        <a:lstStyle/>
        <a:p>
          <a:endParaRPr lang="ru-RU"/>
        </a:p>
      </dgm:t>
    </dgm:pt>
    <dgm:pt modelId="{511C2B67-EDF6-4616-A333-193D7C0441E7}" type="parTrans" cxnId="{3E41EAA6-03C2-4A4A-AB3E-C3AD08322B29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</a:t>
          </a:r>
          <a:endParaRPr lang="ru-RU"/>
        </a:p>
      </dgm:t>
    </dgm:pt>
    <dgm:pt modelId="{47D42B63-3FFE-4D67-A553-829080233D45}" type="sibTrans" cxnId="{3E41EAA6-03C2-4A4A-AB3E-C3AD08322B29}">
      <dgm:prSet/>
      <dgm:spPr/>
      <dgm:t>
        <a:bodyPr/>
        <a:lstStyle/>
        <a:p>
          <a:endParaRPr lang="ru-RU"/>
        </a:p>
      </dgm:t>
    </dgm:pt>
    <dgm:pt modelId="{552DBF6E-394A-4237-8775-E851FD8016BC}" type="parTrans" cxnId="{8AFD8226-D81A-4FF2-885D-89BEA356C83C}">
      <dgm:prSet/>
      <dgm:spPr/>
      <dgm:t>
        <a:bodyPr/>
        <a:lstStyle/>
        <a:p>
          <a:endParaRPr lang="ru-RU"/>
        </a:p>
      </dgm:t>
    </dgm:pt>
    <dgm:pt modelId="{49E727EE-9DE3-438A-9405-0FABA8CECDC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2D31F6C1-0371-437B-8041-1FEF3E43F046}" type="sibTrans" cxnId="{8AFD8226-D81A-4FF2-885D-89BEA356C83C}">
      <dgm:prSet/>
      <dgm:spPr/>
      <dgm:t>
        <a:bodyPr/>
        <a:lstStyle/>
        <a:p>
          <a:endParaRPr lang="ru-RU"/>
        </a:p>
      </dgm:t>
    </dgm:pt>
    <dgm:pt modelId="{0BF45010-37B8-4048-9F08-54FE1744B206}" type="parTrans" cxnId="{BDF6A4AA-FAFC-41C1-BC8F-AD8C5F563400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BDF6A4AA-FAFC-41C1-BC8F-AD8C5F563400}">
      <dgm:prSet/>
      <dgm:spPr/>
      <dgm:t>
        <a:bodyPr/>
        <a:lstStyle/>
        <a:p>
          <a:endParaRPr lang="ru-RU"/>
        </a:p>
      </dgm:t>
    </dgm:pt>
    <dgm:pt modelId="{41F2B9E6-7493-4E79-8B35-6E91C0AD4F7C}" type="parTrans" cxnId="{2368EE64-DEE6-4923-98D9-77B09B590C4A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2368EE64-DEE6-4923-98D9-77B09B590C4A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DD467F1-4A25-4A53-9F1F-9A120A07A0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DD467F1-4A25-4A53-9F1F-9A120A07A0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CFC38369-0B73-45D6-BEC3-CFDD02AA49E1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CFC38369-0B73-45D6-BEC3-CFDD02AA49E1}">
      <dgm:prSet/>
      <dgm:spPr/>
      <dgm:t>
        <a:bodyPr/>
        <a:lstStyle/>
        <a:p>
          <a:endParaRPr lang="ru-RU"/>
        </a:p>
      </dgm:t>
    </dgm:pt>
    <dgm:pt modelId="{AE3EC66F-7819-49CC-9630-D9D64F86CCDF}" type="sibTrans" cxnId="{49D67A3B-0991-4CBA-A308-FC5784CA10D7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Y="406636" custLinFactNeighborX="1813" custLinFactNeighborY="-59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Y="54519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88398C-B5EB-4AA1-91EB-4A7F7E31FC83}" srcId="{13883C1F-53C6-4EB4-AF96-C7E0A9CB61E1}" destId="{DFCF2A0F-CD91-4689-83EA-D68D1AEF4D2D}" srcOrd="0" destOrd="0" parTransId="{E71E4615-9367-44F8-8846-5FB1362C52D1}" sibTransId="{90AFE6A3-42BC-4E86-8144-6E39FF125152}"/>
    <dgm:cxn modelId="{837863D2-321D-4F9D-9E42-653BEEF4D9FA}" type="presOf" srcId="{D2D26503-2FB0-492A-BC32-1E109CB2EE2B}" destId="{7522C01C-FDEE-42D0-9B15-E1BDC9884BD7}" srcOrd="0" destOrd="6" presId="urn:microsoft.com/office/officeart/2005/8/layout/hList1"/>
    <dgm:cxn modelId="{CD53466B-EEA8-40E3-BC9F-127E117BCBE5}" type="presOf" srcId="{49E727EE-9DE3-438A-9405-0FABA8CECDC3}" destId="{7522C01C-FDEE-42D0-9B15-E1BDC9884BD7}" srcOrd="0" destOrd="4" presId="urn:microsoft.com/office/officeart/2005/8/layout/hList1"/>
    <dgm:cxn modelId="{3A08A429-E324-4CCB-A417-1795F22A4B35}" type="presOf" srcId="{0ECFB321-37EB-42A6-9AC4-19C46163AC14}" destId="{7522C01C-FDEE-42D0-9B15-E1BDC9884BD7}" srcOrd="0" destOrd="1" presId="urn:microsoft.com/office/officeart/2005/8/layout/hList1"/>
    <dgm:cxn modelId="{54B88EF8-656F-479D-8194-CBF22CCD6012}" srcId="{53ECAF3D-0D6A-4D0C-9DDF-5C2BD73E6F31}" destId="{044070C4-0CF9-41CF-8BA6-F7A177F5C9A0}" srcOrd="0" destOrd="0" parTransId="{E3177B9D-2B31-4D79-B4C2-21CE90531944}" sibTransId="{B8A1E3E2-273D-4383-AC7F-D19CD8E29196}"/>
    <dgm:cxn modelId="{2263DD1A-EC2B-4289-87D1-CFDB93556CF0}" srcId="{53ECAF3D-0D6A-4D0C-9DDF-5C2BD73E6F31}" destId="{0ECFB321-37EB-42A6-9AC4-19C46163AC14}" srcOrd="1" destOrd="0" parTransId="{957A1066-41B1-4C72-AC40-3FF47F42628C}" sibTransId="{270ABDC2-A20A-48AF-A612-5EAB2CCD4CB0}"/>
    <dgm:cxn modelId="{5DD467F1-4A25-4A53-9F1F-9A120A07A039}" srcId="{53ECAF3D-0D6A-4D0C-9DDF-5C2BD73E6F31}" destId="{0B265240-9DDC-43D4-A295-E4D7DDA069C4}" srcOrd="7" destOrd="0" parTransId="{9F6BDB0E-9A97-482A-A70F-E9A64702F54B}" sibTransId="{5662F964-38E9-4110-9C6E-83A076FBA0BC}"/>
    <dgm:cxn modelId="{831BD1B6-B151-4C34-B977-5213F3FC104E}" type="presOf" srcId="{13883C1F-53C6-4EB4-AF96-C7E0A9CB61E1}" destId="{8417BFA3-09CE-4B5A-A64A-020F64435C03}" srcOrd="0" destOrd="0" presId="urn:microsoft.com/office/officeart/2005/8/layout/hList1"/>
    <dgm:cxn modelId="{CA6DF9D1-F567-4A05-8826-C4770520F814}" type="presOf" srcId="{F94E7DC7-5B8D-4695-BFE0-C9F86CF35CCB}" destId="{7522C01C-FDEE-42D0-9B15-E1BDC9884BD7}" srcOrd="0" destOrd="2" presId="urn:microsoft.com/office/officeart/2005/8/layout/hList1"/>
    <dgm:cxn modelId="{934548D9-31F2-4A69-A074-2BF287B40E71}" srcId="{53ECAF3D-0D6A-4D0C-9DDF-5C2BD73E6F31}" destId="{F94E7DC7-5B8D-4695-BFE0-C9F86CF35CCB}" srcOrd="2" destOrd="0" parTransId="{56F33161-D588-434D-A355-CEA2EEEF8106}" sibTransId="{8CB785BB-3EB0-4D08-86CE-0BA1AAB4B234}"/>
    <dgm:cxn modelId="{8AFD8226-D81A-4FF2-885D-89BEA356C83C}" srcId="{53ECAF3D-0D6A-4D0C-9DDF-5C2BD73E6F31}" destId="{49E727EE-9DE3-438A-9405-0FABA8CECDC3}" srcOrd="4" destOrd="0" parTransId="{552DBF6E-394A-4237-8775-E851FD8016BC}" sibTransId="{2D31F6C1-0371-437B-8041-1FEF3E43F046}"/>
    <dgm:cxn modelId="{B2700F87-AE2B-4086-B096-2BD907FE3A75}" type="presOf" srcId="{DFCF2A0F-CD91-4689-83EA-D68D1AEF4D2D}" destId="{ED8264D5-8619-46BB-9689-44C1BC511C47}" srcOrd="0" destOrd="0" presId="urn:microsoft.com/office/officeart/2005/8/layout/hList1"/>
    <dgm:cxn modelId="{B0C24A1E-D283-475F-AB41-2C705BE718EB}" type="presOf" srcId="{A685D7D5-0462-4BFD-A3ED-BBE5B10D16FB}" destId="{D48B056E-39E0-4965-B47D-3B89FE078FA0}" srcOrd="0" destOrd="0" presId="urn:microsoft.com/office/officeart/2005/8/layout/hList1"/>
    <dgm:cxn modelId="{49D67A3B-0991-4CBA-A308-FC5784CA10D7}" srcId="{13883C1F-53C6-4EB4-AF96-C7E0A9CB61E1}" destId="{53ECAF3D-0D6A-4D0C-9DDF-5C2BD73E6F31}" srcOrd="1" destOrd="0" parTransId="{1D0F6F2C-0577-432D-8732-2703EB12AB07}" sibTransId="{AE3EC66F-7819-49CC-9630-D9D64F86CCDF}"/>
    <dgm:cxn modelId="{AB9713F6-B276-484A-B8C1-B5D8DF0BA462}" type="presOf" srcId="{3D2BF88D-7D2B-4C93-8595-F46AD44A4B12}" destId="{7522C01C-FDEE-42D0-9B15-E1BDC9884BD7}" srcOrd="0" destOrd="3" presId="urn:microsoft.com/office/officeart/2005/8/layout/hList1"/>
    <dgm:cxn modelId="{A33D4C71-BD3E-48CC-B9EA-0BCC85F07796}" type="presOf" srcId="{044070C4-0CF9-41CF-8BA6-F7A177F5C9A0}" destId="{7522C01C-FDEE-42D0-9B15-E1BDC9884BD7}" srcOrd="0" destOrd="0" presId="urn:microsoft.com/office/officeart/2005/8/layout/hList1"/>
    <dgm:cxn modelId="{D31F94E8-F952-4F49-9A95-C0E9B6D7CE10}" type="presOf" srcId="{57527BE3-81D4-4E01-8970-2004201253D8}" destId="{7522C01C-FDEE-42D0-9B15-E1BDC9884BD7}" srcOrd="0" destOrd="8" presId="urn:microsoft.com/office/officeart/2005/8/layout/hList1"/>
    <dgm:cxn modelId="{E63AD591-E9F3-4943-A296-BFEBA7078632}" type="presOf" srcId="{0B265240-9DDC-43D4-A295-E4D7DDA069C4}" destId="{7522C01C-FDEE-42D0-9B15-E1BDC9884BD7}" srcOrd="0" destOrd="7" presId="urn:microsoft.com/office/officeart/2005/8/layout/hList1"/>
    <dgm:cxn modelId="{CA97CBD1-94FE-42E0-A13D-986739AB4730}" srcId="{DFCF2A0F-CD91-4689-83EA-D68D1AEF4D2D}" destId="{A685D7D5-0462-4BFD-A3ED-BBE5B10D16FB}" srcOrd="0" destOrd="0" parTransId="{27D4C046-2FD2-476E-A1E8-B65E9E6DB1C9}" sibTransId="{8484C93F-BEFA-4F59-B833-C8A30C6BACDC}"/>
    <dgm:cxn modelId="{2368EE64-DEE6-4923-98D9-77B09B590C4A}" srcId="{53ECAF3D-0D6A-4D0C-9DDF-5C2BD73E6F31}" destId="{D2D26503-2FB0-492A-BC32-1E109CB2EE2B}" srcOrd="6" destOrd="0" parTransId="{41F2B9E6-7493-4E79-8B35-6E91C0AD4F7C}" sibTransId="{7BF1A7D0-88FF-4EFF-AB01-D96636584509}"/>
    <dgm:cxn modelId="{3E41EAA6-03C2-4A4A-AB3E-C3AD08322B29}" srcId="{53ECAF3D-0D6A-4D0C-9DDF-5C2BD73E6F31}" destId="{3D2BF88D-7D2B-4C93-8595-F46AD44A4B12}" srcOrd="3" destOrd="0" parTransId="{511C2B67-EDF6-4616-A333-193D7C0441E7}" sibTransId="{47D42B63-3FFE-4D67-A553-829080233D45}"/>
    <dgm:cxn modelId="{193E2711-482F-49FC-9E50-62C7776E05DF}" type="presOf" srcId="{53ECAF3D-0D6A-4D0C-9DDF-5C2BD73E6F31}" destId="{1C60C038-1E87-4359-9D00-60C6FA045444}" srcOrd="0" destOrd="0" presId="urn:microsoft.com/office/officeart/2005/8/layout/hList1"/>
    <dgm:cxn modelId="{CFC38369-0B73-45D6-BEC3-CFDD02AA49E1}" srcId="{53ECAF3D-0D6A-4D0C-9DDF-5C2BD73E6F31}" destId="{57527BE3-81D4-4E01-8970-2004201253D8}" srcOrd="8" destOrd="0" parTransId="{BE18BE35-D870-44C4-8EB5-1F8DF4B77B64}" sibTransId="{B32D8E64-5D80-403A-BC77-36423BE54EB8}"/>
    <dgm:cxn modelId="{BDF6A4AA-FAFC-41C1-BC8F-AD8C5F563400}" srcId="{53ECAF3D-0D6A-4D0C-9DDF-5C2BD73E6F31}" destId="{E2E496C4-D21F-4C24-88A5-7AC51A0B4295}" srcOrd="5" destOrd="0" parTransId="{0BF45010-37B8-4048-9F08-54FE1744B206}" sibTransId="{9BDA6254-B339-4905-BBF9-4F1C7C40C719}"/>
    <dgm:cxn modelId="{D24C59CA-FF61-4817-8F39-0D950F5CB1FB}" type="presOf" srcId="{E2E496C4-D21F-4C24-88A5-7AC51A0B4295}" destId="{7522C01C-FDEE-42D0-9B15-E1BDC9884BD7}" srcOrd="0" destOrd="5" presId="urn:microsoft.com/office/officeart/2005/8/layout/hList1"/>
    <dgm:cxn modelId="{8B862B32-79CF-4A00-AE8B-248CE1AB7177}" type="presParOf" srcId="{8417BFA3-09CE-4B5A-A64A-020F64435C03}" destId="{907EE3B9-23B8-472A-A05E-1FE0B7CB410A}" srcOrd="0" destOrd="0" presId="urn:microsoft.com/office/officeart/2005/8/layout/hList1"/>
    <dgm:cxn modelId="{0EEBB711-FBA0-42EC-8102-49EBBB25577C}" type="presParOf" srcId="{907EE3B9-23B8-472A-A05E-1FE0B7CB410A}" destId="{ED8264D5-8619-46BB-9689-44C1BC511C47}" srcOrd="0" destOrd="0" presId="urn:microsoft.com/office/officeart/2005/8/layout/hList1"/>
    <dgm:cxn modelId="{9DD93E86-E05B-4F8A-828B-49182B58E14A}" type="presParOf" srcId="{907EE3B9-23B8-472A-A05E-1FE0B7CB410A}" destId="{D48B056E-39E0-4965-B47D-3B89FE078FA0}" srcOrd="1" destOrd="0" presId="urn:microsoft.com/office/officeart/2005/8/layout/hList1"/>
    <dgm:cxn modelId="{0CE456DD-ED89-4A28-A0E7-3B2DB21573AB}" type="presParOf" srcId="{8417BFA3-09CE-4B5A-A64A-020F64435C03}" destId="{22C8BB7E-7F06-4A3A-BA47-A0098563CF0D}" srcOrd="1" destOrd="0" presId="urn:microsoft.com/office/officeart/2005/8/layout/hList1"/>
    <dgm:cxn modelId="{1FAAF458-FA1D-42E8-9D4B-ECD86E6C367F}" type="presParOf" srcId="{8417BFA3-09CE-4B5A-A64A-020F64435C03}" destId="{7DFD2B59-4A48-42DE-96C8-85DD6AEA6FE9}" srcOrd="2" destOrd="0" presId="urn:microsoft.com/office/officeart/2005/8/layout/hList1"/>
    <dgm:cxn modelId="{DFD2C45B-C8AA-4A9F-B6DE-3C13757B0D1B}" type="presParOf" srcId="{7DFD2B59-4A48-42DE-96C8-85DD6AEA6FE9}" destId="{1C60C038-1E87-4359-9D00-60C6FA045444}" srcOrd="0" destOrd="0" presId="urn:microsoft.com/office/officeart/2005/8/layout/hList1"/>
    <dgm:cxn modelId="{816E7CB0-6F99-495E-A848-8ACAA0CCB81B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BA4F52-4001-4692-9BA5-1B5160EF7569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13316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E135CF-85EC-4D7A-8914-969097AEF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E934A0-AF4A-4F82-8117-C2E94C9F87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39B9CAE-251F-4152-8EB7-776235FA0A9F}" type="slidenum">
              <a:rPr lang="ru-RU" altLang="ru-RU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E0CB715-6EFB-46DD-B51E-373E504D6B18}" type="slidenum">
              <a:rPr lang="ru-RU" altLang="ru-RU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1EC0C58-B933-47D7-8BC5-1E77975D1EFE}" type="slidenum">
              <a:rPr lang="ru-RU" altLang="ru-RU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EB4F-7A57-4840-B262-820099DF1D46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BBE4-19B0-4FF5-AAD5-CD0FC75E2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345C-65FF-4826-BC43-5D0623D35068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2C0E6-6D58-4414-93CA-E116AFCF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C5472-21AC-4F80-9518-6A8052409C4A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FC69-B00B-4E2C-955A-14C7DA84B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E076B-0570-43C4-BE25-EEC79835CA78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8B837-E467-4F8A-9445-A6CCFBF7E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8CE76-0178-44AA-A1AA-ACDD9F2EE3EF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A98E-D81E-4BAC-9221-205A9BB38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573EC-F36C-43AF-AB2D-15744D72098E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39F41-F192-4937-9CE9-2777F03D4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D5B19-9318-4DFA-95B8-B8CA93B3D70B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9F87-DB23-403C-9ABF-C69203B53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2965-DCC8-4057-AD46-25052B28C796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13E6-DC22-49D0-9080-1B4C6B82E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027D-DD45-4F8C-9DEC-6F99898505BF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D9CE-4568-4466-9326-7D08C44B2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6FB2-5E06-4ADE-85AA-ABC941FCCDA4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94E8-6DEA-4A3B-87F7-E9AEEE4E5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DAF98-948F-438C-B387-AE19FCE86A78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B3EB-9FCA-4490-8251-BE60B9FF0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6044E-5EC7-442A-934F-D48EF17CC4DC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E2FC84-D6D6-4624-9599-1F886B806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76&amp;field=134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s://login.consultant.ru/link/?req=doc&amp;demo=2&amp;base=LAW&amp;n=318172&amp;date=08.02.2023&amp;dst=100137&amp;field=134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hyperlink" Target="https://login.consultant.ru/link/?req=doc&amp;demo=2&amp;base=LAW&amp;n=318172&amp;date=08.02.2023&amp;dst=100094&amp;field=134" TargetMode="Externa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s://login.consultant.ru/link/?req=doc&amp;demo=2&amp;base=LAW&amp;n=318172&amp;date=08.02.2023&amp;dst=100083&amp;field=13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71594&amp;date=08.02.2023&amp;dst=100047&amp;field=134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s://login.consultant.ru/link/?req=doc&amp;demo=2&amp;base=LAW&amp;n=375839&amp;date=08.02.2023&amp;dst=100137&amp;field=134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s://login.consultant.ru/link/?req=doc&amp;demo=2&amp;base=LAW&amp;n=318172&amp;date=08.02.2023&amp;dst=100285&amp;field=13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.profkiosk.ru/eServices/service_content/file/e1ca43b2-58e5-4636-a141-5707c37052c0.docx;02-03%20Planiruemye%20rezultaty%20v%20rannem%20vozraste.docx" TargetMode="External"/><Relationship Id="rId7" Type="http://schemas.openxmlformats.org/officeDocument/2006/relationships/hyperlink" Target="https://e.profkiosk.ru/eServices/service_content/file/f648e6d5-9949-4caa-985c-4e411f57a314.docx;07%20Planiruemye%20rezultaty%20na%20ehtape%20zaversheniya%20osvoeniya%20FOP.docx" TargetMode="External"/><Relationship Id="rId2" Type="http://schemas.openxmlformats.org/officeDocument/2006/relationships/hyperlink" Target="https://e.profkiosk.ru/eServices/service_content/file/0231c7b1-c7f4-477f-9778-9377084193c0.docx;01%20Planiruemye%20rezultaty%20v%20mladencheskom%20vozras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profkiosk.ru/eServices/service_content/file/5612df24-424f-4b44-85b8-74ccc6cd021d.docx;06%20Planiruemye%20rezultaty%20k%20shesti%20godam.docx" TargetMode="External"/><Relationship Id="rId5" Type="http://schemas.openxmlformats.org/officeDocument/2006/relationships/hyperlink" Target="https://e.profkiosk.ru/eServices/service_content/file/003f6bc6-3c6a-4b20-b549-57d55c12492a.docx;05%20Planiruemye%20rezultaty%20k%20pyati%20godam.docx" TargetMode="External"/><Relationship Id="rId4" Type="http://schemas.openxmlformats.org/officeDocument/2006/relationships/hyperlink" Target="https://e.profkiosk.ru/eServices/service_content/file/0b71f799-d463-41e7-918e-c9705bc2183f.docx;04%20Planiruemye%20rezultaty%20k%20chetyrem%20godam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351825406&amp;anchor=ZAP1RGK3ET" TargetMode="External"/><Relationship Id="rId2" Type="http://schemas.openxmlformats.org/officeDocument/2006/relationships/hyperlink" Target="https://www.consultant.ru/document/cons_doc_LAW_42733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578324395&amp;anchor=ZAP1QR83GE" TargetMode="External"/><Relationship Id="rId2" Type="http://schemas.openxmlformats.org/officeDocument/2006/relationships/hyperlink" Target="https://e.rukdobra.ru/npd-doc?npmid=99&amp;npid=578324395&amp;anchor=XA00M6K2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ervip.1metodist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56&amp;field=134" TargetMode="External"/><Relationship Id="rId3" Type="http://schemas.openxmlformats.org/officeDocument/2006/relationships/diagramLayout" Target="../diagrams/layout5.xml"/><Relationship Id="rId7" Type="http://schemas.openxmlformats.org/officeDocument/2006/relationships/hyperlink" Target="https://login.consultant.ru/link/?req=doc&amp;demo=2&amp;base=LAW&amp;n=318172&amp;date=08.02.2023&amp;dst=100049&amp;field=134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27584" y="913843"/>
          <a:ext cx="7774632" cy="435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4572000" y="1139825"/>
            <a:ext cx="43211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700">
                <a:solidFill>
                  <a:srgbClr val="FF0000"/>
                </a:solidFill>
                <a:latin typeface="Times New Roman" pitchFamily="18" charset="0"/>
              </a:rPr>
              <a:t>2.10</a:t>
            </a:r>
            <a:r>
              <a:rPr lang="ru-RU" sz="1700">
                <a:latin typeface="Times New Roman" pitchFamily="18" charset="0"/>
              </a:rPr>
              <a:t>. Объем обязательной части Программы должен соответствовать федеральной программе и быть </a:t>
            </a:r>
            <a:r>
              <a:rPr lang="ru-RU" sz="1700" b="1">
                <a:latin typeface="Times New Roman" pitchFamily="18" charset="0"/>
              </a:rPr>
              <a:t>не менее 60 % </a:t>
            </a:r>
            <a:r>
              <a:rPr lang="ru-RU" sz="1700">
                <a:latin typeface="Times New Roman" pitchFamily="18" charset="0"/>
              </a:rPr>
              <a:t>от общего объема Программы; части, формируемой участниками образовательных отношений, </a:t>
            </a:r>
            <a:r>
              <a:rPr lang="ru-RU" sz="1700" b="1">
                <a:latin typeface="Times New Roman" pitchFamily="18" charset="0"/>
              </a:rPr>
              <a:t>не более 40 %</a:t>
            </a:r>
            <a:r>
              <a:rPr lang="ru-RU" sz="1700">
                <a:latin typeface="Times New Roman" pitchFamily="18" charset="0"/>
              </a:rPr>
              <a:t>. </a:t>
            </a:r>
            <a:r>
              <a:rPr lang="ru-RU" sz="1700">
                <a:solidFill>
                  <a:srgbClr val="FF0000"/>
                </a:solidFill>
                <a:latin typeface="Times New Roman" pitchFamily="18" charset="0"/>
              </a:rPr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 &lt;6&gt;.";</a:t>
            </a:r>
          </a:p>
          <a:p>
            <a:r>
              <a:rPr lang="ru-RU" sz="1700">
                <a:latin typeface="Times New Roman" pitchFamily="18" charset="0"/>
                <a:hlinkClick r:id="rId7"/>
              </a:rPr>
              <a:t>абзац первый пункта 2.12</a:t>
            </a:r>
            <a:r>
              <a:rPr lang="ru-RU" sz="1700">
                <a:latin typeface="Times New Roman" pitchFamily="18" charset="0"/>
              </a:rPr>
              <a:t> изложить в следующей редакции:</a:t>
            </a:r>
          </a:p>
          <a:p>
            <a:pPr algn="just"/>
            <a:r>
              <a:rPr lang="ru-RU" sz="1700">
                <a:solidFill>
                  <a:srgbClr val="FF0000"/>
                </a:solidFill>
                <a:latin typeface="Times New Roman" pitchFamily="18" charset="0"/>
              </a:rPr>
              <a:t>2.12. </a:t>
            </a:r>
            <a:r>
              <a:rPr lang="ru-RU" sz="1700">
                <a:latin typeface="Times New Roman" pitchFamily="18" charset="0"/>
              </a:rPr>
              <a:t>Обязательная часть Программы должна </a:t>
            </a:r>
            <a:r>
              <a:rPr lang="ru-RU" sz="1700">
                <a:solidFill>
                  <a:srgbClr val="FF0000"/>
                </a:solidFill>
                <a:latin typeface="Times New Roman" pitchFamily="18" charset="0"/>
              </a:rPr>
              <a:t>соответствовать федеральной программе и оформляется в виде ссылки на нее. </a:t>
            </a:r>
            <a:r>
              <a:rPr lang="ru-RU" sz="1700">
                <a:latin typeface="Times New Roman" pitchFamily="18" charset="0"/>
              </a:rPr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программы.";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FF0000"/>
                </a:solidFill>
                <a:latin typeface="+mn-lt"/>
                <a:cs typeface="+mn-cs"/>
              </a:rPr>
              <a:t>2.5</a:t>
            </a:r>
            <a:r>
              <a:rPr lang="ru-RU">
                <a:latin typeface="+mn-lt"/>
                <a:cs typeface="+mn-cs"/>
              </a:rPr>
              <a:t>. Программа разрабатывается и утверждается Организацией самостоятельно в соответствии с настоящим Стандартом и </a:t>
            </a:r>
            <a:r>
              <a:rPr lang="ru-RU">
                <a:latin typeface="+mn-lt"/>
                <a:cs typeface="+mn-cs"/>
              </a:rPr>
              <a:t> </a:t>
            </a:r>
            <a:r>
              <a:rPr lang="ru-RU" strike="sngStrike">
                <a:solidFill>
                  <a:srgbClr val="FF0000"/>
                </a:solidFill>
                <a:latin typeface="+mn-lt"/>
                <a:cs typeface="+mn-cs"/>
              </a:rPr>
              <a:t>учетом Примерных программ</a:t>
            </a:r>
            <a:endParaRPr lang="ru-RU" strike="sngStrike"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>
                <a:latin typeface="+mn-lt"/>
                <a:cs typeface="+mn-cs"/>
              </a:rPr>
              <a:t>Федеральной программой</a:t>
            </a:r>
            <a:endParaRPr lang="ru-RU" b="1" u="sng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  <a:cs typeface="+mn-cs"/>
              </a:rPr>
              <a:t>в </a:t>
            </a:r>
            <a:r>
              <a:rPr lang="ru-RU">
                <a:latin typeface="+mn-lt"/>
                <a:cs typeface="+mn-cs"/>
                <a:hlinkClick r:id="rId8"/>
              </a:rPr>
              <a:t>абзаце первом пункта 2.5</a:t>
            </a:r>
            <a:r>
              <a:rPr lang="ru-RU">
                <a:latin typeface="+mn-lt"/>
                <a:cs typeface="+mn-cs"/>
              </a:rPr>
              <a:t> </a:t>
            </a:r>
            <a:endParaRPr lang="ru-RU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  <a:cs typeface="+mn-cs"/>
              </a:rPr>
              <a:t>слова «с </a:t>
            </a:r>
            <a:r>
              <a:rPr lang="ru-RU">
                <a:latin typeface="+mn-lt"/>
                <a:cs typeface="+mn-cs"/>
              </a:rPr>
              <a:t>учетом Примерных </a:t>
            </a:r>
            <a:r>
              <a:rPr lang="ru-RU">
                <a:latin typeface="+mn-lt"/>
                <a:cs typeface="+mn-cs"/>
              </a:rPr>
              <a:t>программ» </a:t>
            </a:r>
            <a:r>
              <a:rPr lang="ru-RU">
                <a:latin typeface="+mn-lt"/>
                <a:cs typeface="+mn-cs"/>
              </a:rPr>
              <a:t>заменить словами </a:t>
            </a:r>
            <a:r>
              <a:rPr lang="ru-RU">
                <a:latin typeface="+mn-lt"/>
                <a:cs typeface="+mn-cs"/>
              </a:rPr>
              <a:t>«</a:t>
            </a:r>
            <a:r>
              <a:rPr lang="ru-RU" b="1">
                <a:latin typeface="+mn-lt"/>
                <a:cs typeface="+mn-cs"/>
              </a:rPr>
              <a:t>федеральной программой</a:t>
            </a:r>
            <a:r>
              <a:rPr lang="ru-RU">
                <a:latin typeface="+mn-lt"/>
                <a:cs typeface="+mn-cs"/>
              </a:rPr>
              <a:t>»;</a:t>
            </a:r>
            <a:endParaRPr lang="ru-RU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  <a:latin typeface="+mn-lt"/>
              <a:cs typeface="+mn-cs"/>
              <a:hlinkClick r:id="rId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FF0000"/>
                </a:solidFill>
                <a:latin typeface="+mn-lt"/>
                <a:cs typeface="+mn-cs"/>
                <a:hlinkClick r:id="rId9"/>
              </a:rPr>
              <a:t>Изменилась </a:t>
            </a:r>
            <a:r>
              <a:rPr lang="ru-RU">
                <a:solidFill>
                  <a:srgbClr val="FF0000"/>
                </a:solidFill>
                <a:latin typeface="+mn-lt"/>
                <a:cs typeface="+mn-cs"/>
                <a:hlinkClick r:id="rId9"/>
              </a:rPr>
              <a:t>редакция пунктов 2.6</a:t>
            </a:r>
            <a:r>
              <a:rPr lang="ru-RU">
                <a:solidFill>
                  <a:srgbClr val="FF0000"/>
                </a:solidFill>
                <a:latin typeface="+mn-lt"/>
                <a:cs typeface="+mn-cs"/>
              </a:rPr>
              <a:t> и </a:t>
            </a:r>
            <a:r>
              <a:rPr lang="ru-RU">
                <a:solidFill>
                  <a:srgbClr val="FF0000"/>
                </a:solidFill>
                <a:latin typeface="+mn-lt"/>
                <a:cs typeface="+mn-cs"/>
                <a:hlinkClick r:id="rId10"/>
              </a:rPr>
              <a:t>2.7</a:t>
            </a:r>
            <a:r>
              <a:rPr lang="ru-RU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>
                <a:latin typeface="+mn-lt"/>
                <a:cs typeface="+mn-cs"/>
              </a:rPr>
              <a:t>образовательные области и виды деятельности конкретизированы и  </a:t>
            </a:r>
            <a:r>
              <a:rPr lang="ru-RU">
                <a:solidFill>
                  <a:srgbClr val="FF0000"/>
                </a:solidFill>
                <a:latin typeface="+mn-lt"/>
                <a:cs typeface="+mn-cs"/>
              </a:rPr>
              <a:t>изложены в новой редакции: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4580" name="Прямоугольник 7"/>
          <p:cNvSpPr>
            <a:spLocks noChangeArrowheads="1"/>
          </p:cNvSpPr>
          <p:nvPr/>
        </p:nvSpPr>
        <p:spPr bwMode="auto">
          <a:xfrm>
            <a:off x="179388" y="3163888"/>
            <a:ext cx="39957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138" y="1060450"/>
            <a:ext cx="484187" cy="5397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2" name="Прямоугольник 9"/>
          <p:cNvSpPr>
            <a:spLocks noChangeArrowheads="1"/>
          </p:cNvSpPr>
          <p:nvPr/>
        </p:nvSpPr>
        <p:spPr bwMode="auto">
          <a:xfrm>
            <a:off x="2286000" y="2274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3542" y="-99392"/>
          <a:ext cx="9100457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2" name="Прямоугольник 7"/>
          <p:cNvSpPr>
            <a:spLocks noChangeArrowheads="1"/>
          </p:cNvSpPr>
          <p:nvPr/>
        </p:nvSpPr>
        <p:spPr bwMode="auto">
          <a:xfrm>
            <a:off x="179388" y="3163888"/>
            <a:ext cx="39957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</p:txBody>
      </p:sp>
      <p:sp>
        <p:nvSpPr>
          <p:cNvPr id="25603" name="Прямоугольник 9"/>
          <p:cNvSpPr>
            <a:spLocks noChangeArrowheads="1"/>
          </p:cNvSpPr>
          <p:nvPr/>
        </p:nvSpPr>
        <p:spPr bwMode="auto">
          <a:xfrm>
            <a:off x="2286000" y="2274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703263"/>
            <a:ext cx="8569325" cy="3754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170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ru-RU" sz="1700">
                <a:solidFill>
                  <a:srgbClr val="FF0000"/>
                </a:solidFill>
                <a:latin typeface="Times New Roman" pitchFamily="18" charset="0"/>
              </a:rPr>
              <a:t>3.2.9</a:t>
            </a:r>
            <a:r>
              <a:rPr lang="ru-RU" sz="1700">
                <a:latin typeface="Times New Roman" pitchFamily="18" charset="0"/>
              </a:rPr>
              <a:t>. Максимально допустимый объем образовательной нагрузки должен соответствовать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>
                <a:latin typeface="Times New Roman" pitchFamily="18" charset="0"/>
              </a:rPr>
              <a:t>санитарным </a:t>
            </a:r>
            <a:r>
              <a:rPr lang="ru-RU" sz="1700" b="1" u="sng">
                <a:solidFill>
                  <a:srgbClr val="0000FF"/>
                </a:solidFill>
                <a:latin typeface="Times New Roman" pitchFamily="18" charset="0"/>
                <a:hlinkClick r:id="rId7"/>
              </a:rPr>
              <a:t>правилам и нормам</a:t>
            </a:r>
            <a:r>
              <a:rPr lang="ru-RU" sz="1700" b="1" u="sng">
                <a:solidFill>
                  <a:srgbClr val="0000FF"/>
                </a:solidFill>
                <a:latin typeface="Times New Roman" pitchFamily="18" charset="0"/>
              </a:rPr>
              <a:t> СанПиН 1.2.3685-21</a:t>
            </a:r>
            <a:r>
              <a:rPr lang="ru-RU" sz="17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1700">
                <a:latin typeface="Times New Roman" pitchFamily="18" charset="0"/>
              </a:rPr>
              <a:t>«Гигиенические нормативы и требования к обеспечению безопасности и (или) безвредности для человека факторов среды обитания», утвержденным постановлением Главного государственного санитарного врача Российской Федерации </a:t>
            </a:r>
            <a:r>
              <a:rPr lang="ru-RU" sz="1700" b="1">
                <a:latin typeface="Times New Roman" pitchFamily="18" charset="0"/>
              </a:rPr>
              <a:t>от 28.01.2021 №2 </a:t>
            </a:r>
            <a:r>
              <a:rPr lang="ru-RU" sz="1700">
                <a:latin typeface="Times New Roman" pitchFamily="18" charset="0"/>
              </a:rPr>
              <a:t>(зарегистрировано Министерством юстиции Российской Федерации 29.01.2021, регистрационный №62296), действующим до 01.03.2027.,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>
                <a:latin typeface="Times New Roman" pitchFamily="18" charset="0"/>
              </a:rPr>
              <a:t> и </a:t>
            </a:r>
            <a:r>
              <a:rPr lang="ru-RU" sz="1700" b="1" u="sng">
                <a:solidFill>
                  <a:srgbClr val="0000FF"/>
                </a:solidFill>
                <a:latin typeface="Times New Roman" pitchFamily="18" charset="0"/>
              </a:rPr>
              <a:t>санитарным </a:t>
            </a:r>
            <a:r>
              <a:rPr lang="ru-RU" sz="1700" b="1" u="sng">
                <a:solidFill>
                  <a:srgbClr val="0000FF"/>
                </a:solidFill>
                <a:latin typeface="Times New Roman" pitchFamily="18" charset="0"/>
                <a:hlinkClick r:id="rId8"/>
              </a:rPr>
              <a:t>правилам</a:t>
            </a:r>
            <a:r>
              <a:rPr lang="ru-RU" sz="1700" b="1" u="sng">
                <a:solidFill>
                  <a:srgbClr val="0000FF"/>
                </a:solidFill>
                <a:latin typeface="Times New Roman" pitchFamily="18" charset="0"/>
              </a:rPr>
              <a:t> СП 2.4.3648-20</a:t>
            </a:r>
            <a:r>
              <a:rPr lang="ru-RU" sz="17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1700">
                <a:latin typeface="Times New Roman" pitchFamily="18" charset="0"/>
              </a:rPr>
              <a:t>«Санитарно-эпидемиологические требования к организациям воспитания и обучения, отдыха и оздоровления детей и молодежи», утвержденным постановлением Главного государственного санитарного врача Российской Федерации от 28.09.2020 №28 (зарегистрировано Министерством юстиции Российской Федерации 18.12.2020, регистрационный №61573), действующим до 01.01.2027»;</a:t>
            </a:r>
          </a:p>
        </p:txBody>
      </p: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539750" y="4549775"/>
            <a:ext cx="83534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700">
                <a:latin typeface="Times New Roman" pitchFamily="18" charset="0"/>
                <a:hlinkClick r:id="rId9"/>
              </a:rPr>
              <a:t>пункт 4.6</a:t>
            </a:r>
            <a:r>
              <a:rPr lang="ru-RU" sz="1700">
                <a:latin typeface="Times New Roman" pitchFamily="18" charset="0"/>
              </a:rPr>
              <a:t> изложить в следующей редакции: «</a:t>
            </a:r>
            <a:r>
              <a:rPr lang="ru-RU" sz="1700">
                <a:solidFill>
                  <a:srgbClr val="FF0000"/>
                </a:solidFill>
                <a:latin typeface="Times New Roman" pitchFamily="18" charset="0"/>
              </a:rPr>
              <a:t>4.6. </a:t>
            </a:r>
            <a:r>
              <a:rPr lang="ru-RU" sz="1700">
                <a:latin typeface="Times New Roman" pitchFamily="18" charset="0"/>
              </a:rPr>
              <a:t>К целевым ориентирам дошкольного образования относятся следующие социально-нормативные возрастные характеристики возможных достижений ребенка: Вынесены </a:t>
            </a:r>
            <a:r>
              <a:rPr lang="ru-RU" sz="1700" b="1">
                <a:latin typeface="Times New Roman" pitchFamily="18" charset="0"/>
              </a:rPr>
              <a:t>отдельно </a:t>
            </a:r>
            <a:r>
              <a:rPr lang="ru-RU" sz="1700">
                <a:latin typeface="Times New Roman" pitchFamily="18" charset="0"/>
              </a:rPr>
              <a:t>целевые ориентиры образования </a:t>
            </a:r>
            <a:r>
              <a:rPr lang="ru-RU" sz="1700" b="1">
                <a:latin typeface="Times New Roman" pitchFamily="18" charset="0"/>
              </a:rPr>
              <a:t>в младенческом возрасте: </a:t>
            </a:r>
            <a:r>
              <a:rPr lang="ru-RU" sz="1700">
                <a:latin typeface="Times New Roman" pitchFamily="18" charset="0"/>
              </a:rPr>
              <a:t>целевые ориентиры образования </a:t>
            </a:r>
            <a:r>
              <a:rPr lang="ru-RU" sz="1700" b="1">
                <a:latin typeface="Times New Roman" pitchFamily="18" charset="0"/>
              </a:rPr>
              <a:t>в раннем возрасте</a:t>
            </a:r>
            <a:r>
              <a:rPr lang="ru-RU" sz="1700">
                <a:latin typeface="Times New Roman" pitchFamily="18" charset="0"/>
              </a:rPr>
              <a:t>.</a:t>
            </a:r>
          </a:p>
          <a:p>
            <a:pPr algn="just"/>
            <a:r>
              <a:rPr lang="ru-RU" sz="1700">
                <a:latin typeface="Times New Roman" pitchFamily="18" charset="0"/>
              </a:rPr>
              <a:t>Целевые ориентиры </a:t>
            </a:r>
            <a:r>
              <a:rPr lang="ru-RU" sz="1700" b="1">
                <a:latin typeface="Times New Roman" pitchFamily="18" charset="0"/>
              </a:rPr>
              <a:t>на этапе завершения дошкольного образования:</a:t>
            </a:r>
          </a:p>
          <a:p>
            <a:pPr algn="just"/>
            <a:r>
              <a:rPr lang="ru-RU" sz="1700" i="1" u="sng">
                <a:latin typeface="Times New Roman" pitchFamily="18" charset="0"/>
              </a:rPr>
              <a:t>ребенок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обучению.».</a:t>
            </a:r>
            <a:r>
              <a:rPr lang="ru-RU" sz="1700"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smtClean="0">
                <a:latin typeface="Times New Roman" pitchFamily="18" charset="0"/>
              </a:rPr>
              <a:t>Образовательная область «Социально-коммуникативное развитие» направлена на: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51117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smtClean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pPr algn="just">
              <a:lnSpc>
                <a:spcPct val="80000"/>
              </a:lnSpc>
            </a:pPr>
            <a:r>
              <a:rPr lang="ru-RU" sz="2000" smtClean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pPr algn="just">
              <a:lnSpc>
                <a:spcPct val="80000"/>
              </a:lnSpc>
            </a:pPr>
            <a:r>
              <a:rPr lang="ru-RU" sz="2000" smtClean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</a:t>
            </a:r>
            <a:r>
              <a:rPr lang="ru-RU" sz="2000" smtClean="0">
                <a:solidFill>
                  <a:srgbClr val="FF0000"/>
                </a:solidFill>
              </a:rPr>
              <a:t>региону проживания и стране в целом;</a:t>
            </a:r>
          </a:p>
          <a:p>
            <a:pPr algn="just">
              <a:lnSpc>
                <a:spcPct val="80000"/>
              </a:lnSpc>
            </a:pPr>
            <a:r>
              <a:rPr lang="ru-RU" sz="2000" smtClean="0"/>
              <a:t>развитие эмоциональной отзывчивости и сопереживания, социального и эмоционального интеллекта, </a:t>
            </a:r>
            <a:r>
              <a:rPr lang="ru-RU" sz="2000" smtClean="0">
                <a:solidFill>
                  <a:srgbClr val="FF0000"/>
                </a:solidFill>
              </a:rPr>
              <a:t>воспитание гуманных чувств и отношений</a:t>
            </a:r>
            <a:r>
              <a:rPr lang="ru-RU" sz="2000" smtClean="0"/>
              <a:t>;</a:t>
            </a:r>
          </a:p>
          <a:p>
            <a:pPr algn="just">
              <a:lnSpc>
                <a:spcPct val="80000"/>
              </a:lnSpc>
            </a:pPr>
            <a:r>
              <a:rPr lang="ru-RU" sz="2000" smtClean="0"/>
              <a:t>развитие самостоятельности и инициативности, </a:t>
            </a:r>
            <a:r>
              <a:rPr lang="ru-RU" sz="2000" smtClean="0">
                <a:solidFill>
                  <a:srgbClr val="FF0000"/>
                </a:solidFill>
              </a:rPr>
              <a:t>планирования</a:t>
            </a:r>
            <a:r>
              <a:rPr lang="ru-RU" sz="2000" smtClean="0"/>
              <a:t> и регуляции ребенком собственных действий;</a:t>
            </a:r>
          </a:p>
          <a:p>
            <a:pPr algn="just">
              <a:lnSpc>
                <a:spcPct val="80000"/>
              </a:lnSpc>
            </a:pPr>
            <a:r>
              <a:rPr lang="ru-RU" sz="2000" smtClean="0"/>
              <a:t>формирование позитивных установок к различным видам труда и творчества;</a:t>
            </a:r>
          </a:p>
          <a:p>
            <a:pPr algn="just">
              <a:lnSpc>
                <a:spcPct val="80000"/>
              </a:lnSpc>
            </a:pPr>
            <a:r>
              <a:rPr lang="ru-RU" sz="2000" smtClean="0">
                <a:solidFill>
                  <a:srgbClr val="FF0000"/>
                </a:solidFill>
              </a:rPr>
              <a:t>формирование основ социальной навигации</a:t>
            </a:r>
            <a:r>
              <a:rPr lang="ru-RU" sz="2000" smtClean="0"/>
              <a:t> и безопасного поведения в быту и природе, социуме и </a:t>
            </a:r>
            <a:r>
              <a:rPr lang="ru-RU" sz="2000" smtClean="0">
                <a:solidFill>
                  <a:srgbClr val="FF0000"/>
                </a:solidFill>
              </a:rPr>
              <a:t>медиапространстве (цифровой среде</a:t>
            </a:r>
            <a:r>
              <a:rPr lang="ru-RU" sz="2000" smtClean="0"/>
              <a:t>).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175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smtClean="0">
                <a:latin typeface="Times New Roman" pitchFamily="18" charset="0"/>
              </a:rPr>
              <a:t>Образовательная область «Познавательное развитие»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 направлена на: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805487"/>
          </a:xfrm>
        </p:spPr>
        <p:txBody>
          <a:bodyPr/>
          <a:lstStyle/>
          <a:p>
            <a:pPr algn="just"/>
            <a:r>
              <a:rPr lang="ru-RU" sz="1700" smtClean="0"/>
              <a:t>развитие любознательности, интереса и мотивации к познавательной деятельности;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освоение сенсорных эталонов и перцептивных (обследовательских) действий</a:t>
            </a:r>
            <a:r>
              <a:rPr lang="ru-RU" sz="1700" smtClean="0"/>
              <a:t>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algn="just"/>
            <a:r>
              <a:rPr lang="ru-RU" sz="1700" smtClean="0"/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algn="just"/>
            <a:r>
              <a:rPr lang="ru-RU" sz="1700" smtClean="0"/>
              <a:t>формирование основ экологической культуры, знаний об особенностях и </a:t>
            </a:r>
            <a:r>
              <a:rPr lang="ru-RU" sz="1700" smtClean="0">
                <a:solidFill>
                  <a:srgbClr val="FF0000"/>
                </a:solidFill>
              </a:rPr>
              <a:t>многообразии природы Родного края и различных континентов, </a:t>
            </a:r>
            <a:r>
              <a:rPr lang="ru-RU" sz="1700" smtClean="0"/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algn="just"/>
            <a:r>
              <a:rPr lang="ru-RU" sz="1700" smtClean="0"/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smtClean="0"/>
              <a:t>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574675"/>
          </a:xfrm>
        </p:spPr>
        <p:txBody>
          <a:bodyPr>
            <a:noAutofit/>
          </a:bodyPr>
          <a:lstStyle/>
          <a:p>
            <a:r>
              <a:rPr lang="ru-RU" sz="2400" b="1" smtClean="0">
                <a:latin typeface="Times New Roman" pitchFamily="18" charset="0"/>
              </a:rPr>
              <a:t>Образовательная область «Речевое развитие» включает: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497888" cy="4752975"/>
          </a:xfrm>
        </p:spPr>
        <p:txBody>
          <a:bodyPr/>
          <a:lstStyle/>
          <a:p>
            <a:pPr algn="just"/>
            <a:r>
              <a:rPr lang="ru-RU" sz="2000" smtClean="0"/>
              <a:t>владение речью как средством </a:t>
            </a:r>
            <a:r>
              <a:rPr lang="ru-RU" sz="2000" smtClean="0">
                <a:solidFill>
                  <a:srgbClr val="FF0000"/>
                </a:solidFill>
              </a:rPr>
              <a:t>коммуникации, познания и самовыражения</a:t>
            </a:r>
            <a:r>
              <a:rPr lang="ru-RU" sz="2000" smtClean="0"/>
              <a:t>;</a:t>
            </a:r>
          </a:p>
          <a:p>
            <a:pPr algn="just"/>
            <a:r>
              <a:rPr lang="ru-RU" sz="2000" smtClean="0"/>
              <a:t>формирование правильного звукопроизношения;</a:t>
            </a:r>
          </a:p>
          <a:p>
            <a:pPr algn="just"/>
            <a:r>
              <a:rPr lang="ru-RU" sz="2000" smtClean="0"/>
              <a:t>развитие звуковой и интонационной культуры речи;</a:t>
            </a:r>
          </a:p>
          <a:p>
            <a:pPr algn="just"/>
            <a:r>
              <a:rPr lang="ru-RU" sz="2000" smtClean="0"/>
              <a:t>развитие фонематического слуха; обогащение активного и </a:t>
            </a:r>
            <a:r>
              <a:rPr lang="ru-RU" sz="2000" smtClean="0">
                <a:solidFill>
                  <a:srgbClr val="FF0000"/>
                </a:solidFill>
              </a:rPr>
              <a:t>пассивного словарного запаса;</a:t>
            </a:r>
          </a:p>
          <a:p>
            <a:pPr algn="just"/>
            <a:r>
              <a:rPr lang="ru-RU" sz="2000" smtClean="0"/>
              <a:t>развитие грамматически правильной и связной речи (диалогической и монологической);</a:t>
            </a:r>
          </a:p>
          <a:p>
            <a:pPr algn="just"/>
            <a:r>
              <a:rPr lang="ru-RU" sz="2000" smtClean="0"/>
              <a:t>ознакомление с литературными произведениями различных </a:t>
            </a:r>
            <a:r>
              <a:rPr lang="ru-RU" sz="2000" smtClean="0">
                <a:solidFill>
                  <a:srgbClr val="FF0000"/>
                </a:solidFill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algn="just"/>
            <a:r>
              <a:rPr lang="ru-RU" sz="2000" smtClean="0"/>
              <a:t>развитие речевого творчества;</a:t>
            </a:r>
          </a:p>
          <a:p>
            <a:pPr algn="just"/>
            <a:r>
              <a:rPr lang="ru-RU" sz="2000" smtClean="0"/>
              <a:t>формирование предпосылок к обучению грамоте.</a:t>
            </a:r>
          </a:p>
          <a:p>
            <a:pPr algn="just"/>
            <a:endParaRPr lang="ru-RU" sz="180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569325" cy="792163"/>
          </a:xfrm>
        </p:spPr>
        <p:txBody>
          <a:bodyPr>
            <a:noAutofit/>
          </a:bodyPr>
          <a:lstStyle/>
          <a:p>
            <a:r>
              <a:rPr lang="ru-RU" sz="2400" b="1" smtClean="0">
                <a:latin typeface="Times New Roman" pitchFamily="18" charset="0"/>
              </a:rPr>
              <a:t>Образовательная область «Художественно-эстетическое развитие» предполагает: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351837" cy="5183187"/>
          </a:xfrm>
        </p:spPr>
        <p:txBody>
          <a:bodyPr/>
          <a:lstStyle/>
          <a:p>
            <a:pPr algn="just"/>
            <a:r>
              <a:rPr lang="ru-RU" sz="1700" smtClean="0"/>
              <a:t>развитие предпосылок 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algn="just"/>
            <a:r>
              <a:rPr lang="ru-RU" sz="1700" smtClean="0"/>
              <a:t>становление эстетического и </a:t>
            </a:r>
            <a:r>
              <a:rPr lang="ru-RU" sz="1700" smtClean="0">
                <a:solidFill>
                  <a:srgbClr val="FF0000"/>
                </a:solidFill>
              </a:rPr>
              <a:t>эмоционально-нравственного</a:t>
            </a:r>
            <a:r>
              <a:rPr lang="ru-RU" sz="1700" smtClean="0"/>
              <a:t> отношения к окружающему миру, воспитание эстетического вкуса;</a:t>
            </a:r>
          </a:p>
          <a:p>
            <a:pPr algn="just"/>
            <a:r>
              <a:rPr lang="ru-RU" sz="1700" smtClean="0"/>
              <a:t>формирование элементарных представлений о видах искусства (музыка, живопись, </a:t>
            </a:r>
            <a:r>
              <a:rPr lang="ru-RU" sz="1700" smtClean="0">
                <a:solidFill>
                  <a:srgbClr val="FF0000"/>
                </a:solidFill>
              </a:rPr>
              <a:t>театр, народное искусство и </a:t>
            </a:r>
            <a:r>
              <a:rPr lang="ru-RU" sz="1700" smtClean="0"/>
              <a:t>другое);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реализацию художественно-творческих способностей ребенка </a:t>
            </a:r>
            <a:r>
              <a:rPr lang="ru-RU" sz="1700" smtClean="0"/>
              <a:t>в повседневной жизни и различных видах досуговой деятельности (праздники, развлечения и другое);</a:t>
            </a:r>
          </a:p>
          <a:p>
            <a:pPr algn="just"/>
            <a:r>
              <a:rPr lang="ru-RU" sz="1700" smtClean="0"/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>
            <a:noAutofit/>
          </a:bodyPr>
          <a:lstStyle/>
          <a:p>
            <a:r>
              <a:rPr lang="ru-RU" sz="2400" b="1" smtClean="0">
                <a:latin typeface="Times New Roman" pitchFamily="18" charset="0"/>
              </a:rPr>
              <a:t>Образовательная область «Физическое развитие» предусматривает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616575"/>
          </a:xfrm>
        </p:spPr>
        <p:txBody>
          <a:bodyPr/>
          <a:lstStyle/>
          <a:p>
            <a:pPr algn="just"/>
            <a:r>
              <a:rPr lang="ru-RU" sz="1700" smtClean="0"/>
              <a:t>приобретение ребенком двигательного опыта в различных видах деятельности детей,</a:t>
            </a:r>
          </a:p>
          <a:p>
            <a:pPr algn="just"/>
            <a:r>
              <a:rPr lang="ru-RU" sz="1700" smtClean="0"/>
              <a:t>развитие 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algn="just"/>
            <a:r>
              <a:rPr lang="ru-RU" sz="1700" smtClean="0"/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algn="just"/>
            <a:r>
              <a:rPr lang="ru-RU" sz="1700" smtClean="0"/>
              <a:t>овладение основными движениями (метание, ползание, лазанье, ходьба, бег, прыжки);</a:t>
            </a:r>
          </a:p>
          <a:p>
            <a:pPr algn="just"/>
            <a:r>
              <a:rPr lang="ru-RU" sz="1700" smtClean="0"/>
              <a:t>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воспитание нравственно-волевых качеств (воля, смелость, выдержка и другое);</a:t>
            </a:r>
          </a:p>
          <a:p>
            <a:pPr algn="just"/>
            <a:r>
              <a:rPr lang="ru-RU" sz="1700" smtClean="0"/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algn="just"/>
            <a:r>
              <a:rPr lang="ru-RU" sz="1700" smtClean="0"/>
              <a:t>приобщение к здоровому образу жизни и активному отдыху, </a:t>
            </a:r>
            <a:r>
              <a:rPr lang="ru-RU" sz="1700" smtClean="0">
                <a:solidFill>
                  <a:srgbClr val="FF0000"/>
                </a:solidFill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360040"/>
          </a:xfrm>
        </p:spPr>
        <p:txBody>
          <a:bodyPr rtlCol="0">
            <a:normAutofit fontScale="90000"/>
          </a:bodyPr>
          <a:lstStyle/>
          <a:p>
            <a:pPr defTabSz="1216152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374C81"/>
                </a:solidFill>
                <a:latin typeface="Century Gothic"/>
              </a:rPr>
              <a:t> 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адаптированная образовательная программа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ошкольного образования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6880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 b="1" i="1" u="sng" smtClean="0">
                <a:solidFill>
                  <a:srgbClr val="376092"/>
                </a:solidFill>
              </a:rPr>
              <a:t>Приказ Минпросвещения России от 24.11.2022 №1022 </a:t>
            </a:r>
            <a:r>
              <a:rPr lang="ru-RU" sz="2000" b="1" u="sng" smtClean="0">
                <a:solidFill>
                  <a:srgbClr val="376092"/>
                </a:solidFill>
              </a:rPr>
              <a:t>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ФАОП ДО заменяет все примерные адаптированные образовательные программы дошкольного образования, на которые ранее ориентировались ДОО.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Теперь на основе ФАОП ДО педагогические коллективы должны разрабатывать свои адаптированные образовательные программы для детей раннего и дошкольного возраста с ОВЗ: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для глухих, слабослышащих и позднооглохших детей, после операции по кохлеарной имплантации;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слепых, слабовидящих, с амблиопией и косоглазием;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с тяжелыми нарушениями речи;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нарушениями опорно-двигательного аппарата;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задержкой психического развития;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расстройствами аутистического спектра;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умственной отсталостью;</a:t>
            </a:r>
          </a:p>
          <a:p>
            <a:pPr marL="0" indent="0" algn="just">
              <a:lnSpc>
                <a:spcPct val="80000"/>
              </a:lnSpc>
            </a:pPr>
            <a:r>
              <a:rPr lang="ru-RU" sz="2000" smtClean="0"/>
              <a:t>тяжелыми множественными нарушениями развития.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648072"/>
          </a:xfrm>
        </p:spPr>
        <p:txBody>
          <a:bodyPr rtlCol="0">
            <a:normAutofit fontScale="90000"/>
          </a:bodyPr>
          <a:lstStyle/>
          <a:p>
            <a:pPr defTabSz="1216152" fontAlgn="auto">
              <a:spcAft>
                <a:spcPts val="0"/>
              </a:spcAft>
              <a:defRPr/>
            </a:pP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адаптированная образовательная программа дошкольного образования для детей с ОВЗ</a:t>
            </a:r>
          </a:p>
        </p:txBody>
      </p:sp>
      <p:sp>
        <p:nvSpPr>
          <p:cNvPr id="32770" name="Объект 13"/>
          <p:cNvSpPr>
            <a:spLocks noGrp="1"/>
          </p:cNvSpPr>
          <p:nvPr>
            <p:ph idx="1"/>
          </p:nvPr>
        </p:nvSpPr>
        <p:spPr>
          <a:xfrm>
            <a:off x="611188" y="1412875"/>
            <a:ext cx="8064500" cy="496887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b="1" smtClean="0"/>
              <a:t>Цель ФАОП ДО </a:t>
            </a:r>
            <a:r>
              <a:rPr lang="ru-RU" smtClean="0"/>
              <a:t>– обеспечить условия для дошкольного образования, которые определяются общими и особыми потребностями детей раннего и дошкольного возраста с ОВЗ, их индивидуальными особенностями развития и состояния здоровья. Программа имеет модульную структуру и в соответствии с ФГОС ДО включает три раздела: целевой, содержательный и организационный.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smtClean="0">
                <a:latin typeface="Times New Roman" pitchFamily="18" charset="0"/>
              </a:rPr>
              <a:t>Федеральная образовательная программа дошкольного образования (ФОП ДО)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Документ рассчитан на дошкольное воспитание детей разных возрастных групп</a:t>
            </a:r>
            <a:r>
              <a:rPr lang="ru-RU" sz="1800" smtClean="0"/>
              <a:t>: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- с рождения до года (младенческий период);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- от 1 до 3 лет (ранний дошкольный период);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- от 3 до 7 лет (дошкольный период).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Это норматив, который был разработан с целью реализации нескольких функций:</a:t>
            </a:r>
            <a:r>
              <a:rPr lang="ru-RU" sz="1800" smtClean="0"/>
              <a:t>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обеспечить детям и родителям равные и качественные условия дошкольного образования на всей территории России;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низ 1"/>
          <p:cNvSpPr/>
          <p:nvPr/>
        </p:nvSpPr>
        <p:spPr>
          <a:xfrm rot="16200000">
            <a:off x="4241006" y="1515269"/>
            <a:ext cx="484188" cy="539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303213" y="1028700"/>
            <a:ext cx="38369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Указ президента РФ </a:t>
            </a:r>
          </a:p>
          <a:p>
            <a:pPr algn="ctr"/>
            <a:r>
              <a:rPr lang="ru-RU">
                <a:latin typeface="Times New Roman" pitchFamily="18" charset="0"/>
              </a:rPr>
              <a:t>от 7 мая 2018 года № 204 </a:t>
            </a:r>
          </a:p>
          <a:p>
            <a:pPr algn="ctr"/>
            <a:r>
              <a:rPr lang="ru-RU">
                <a:latin typeface="Times New Roman" pitchFamily="18" charset="0"/>
              </a:rPr>
              <a:t>«О национальных целях и стратегических задачах развития РФ на период до 2024 года»</a:t>
            </a:r>
          </a:p>
          <a:p>
            <a:pPr algn="ctr"/>
            <a:r>
              <a:rPr lang="ru-RU">
                <a:latin typeface="Times New Roman" pitchFamily="18" charset="0"/>
              </a:rPr>
              <a:t> - доступность для детей 0 - 3 лет; усиление воспитательной составляющей ОП ДОО</a:t>
            </a: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318794" y="4337844"/>
            <a:ext cx="484188" cy="539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468313" y="4024313"/>
            <a:ext cx="35988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Указ Президента РФ</a:t>
            </a:r>
          </a:p>
          <a:p>
            <a:pPr algn="ctr"/>
            <a:r>
              <a:rPr lang="ru-RU">
                <a:latin typeface="Times New Roman" pitchFamily="18" charset="0"/>
              </a:rPr>
              <a:t>от 21 июля 2020 года № 474 </a:t>
            </a:r>
          </a:p>
          <a:p>
            <a:pPr algn="ctr"/>
            <a:r>
              <a:rPr lang="ru-RU">
                <a:latin typeface="Times New Roman" pitchFamily="18" charset="0"/>
              </a:rPr>
              <a:t>«О национальных целях развития РФ на период до 2030 года»</a:t>
            </a:r>
          </a:p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15366" name="Прямоугольник 4"/>
          <p:cNvSpPr>
            <a:spLocks noChangeArrowheads="1"/>
          </p:cNvSpPr>
          <p:nvPr/>
        </p:nvSpPr>
        <p:spPr bwMode="auto">
          <a:xfrm>
            <a:off x="5003800" y="885825"/>
            <a:ext cx="403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latin typeface="Times New Roman" pitchFamily="18" charset="0"/>
              </a:rPr>
              <a:t>Цели и целевые показатели</a:t>
            </a:r>
            <a:r>
              <a:rPr lang="ru-RU" u="sng">
                <a:latin typeface="Times New Roman" pitchFamily="18" charset="0"/>
              </a:rPr>
              <a:t>:</a:t>
            </a:r>
          </a:p>
          <a:p>
            <a:pPr algn="just"/>
            <a:r>
              <a:rPr lang="ru-RU">
                <a:latin typeface="Times New Roman" pitchFamily="18" charset="0"/>
              </a:rPr>
              <a:t>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 </a:t>
            </a:r>
          </a:p>
          <a:p>
            <a:pPr algn="just"/>
            <a:r>
              <a:rPr lang="ru-RU">
                <a:latin typeface="Times New Roman" pitchFamily="18" charset="0"/>
              </a:rPr>
              <a:t>Фундамент воспитания Ч культуры</a:t>
            </a:r>
          </a:p>
          <a:p>
            <a:pPr algn="just"/>
            <a:r>
              <a:rPr lang="ru-RU">
                <a:latin typeface="Times New Roman" pitchFamily="18" charset="0"/>
              </a:rPr>
              <a:t>Консолидация усилий  образования, усиление ресурсного обеспечения ВД.</a:t>
            </a:r>
          </a:p>
        </p:txBody>
      </p:sp>
      <p:sp>
        <p:nvSpPr>
          <p:cNvPr id="15367" name="Прямоугольник 6"/>
          <p:cNvSpPr>
            <a:spLocks noChangeArrowheads="1"/>
          </p:cNvSpPr>
          <p:nvPr/>
        </p:nvSpPr>
        <p:spPr bwMode="auto">
          <a:xfrm>
            <a:off x="4922838" y="3978275"/>
            <a:ext cx="403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u="sng">
                <a:latin typeface="Times New Roman" pitchFamily="18" charset="0"/>
              </a:rPr>
              <a:t>Национальная цель</a:t>
            </a:r>
            <a:r>
              <a:rPr lang="ru-RU">
                <a:latin typeface="Times New Roman" pitchFamily="18" charset="0"/>
              </a:rPr>
              <a:t>: «Возможности для самореализации и развития талантов».</a:t>
            </a:r>
          </a:p>
          <a:p>
            <a:pPr algn="just"/>
            <a:r>
              <a:rPr lang="ru-RU" b="1" u="sng">
                <a:latin typeface="Times New Roman" pitchFamily="18" charset="0"/>
              </a:rPr>
              <a:t>Целевые показатели</a:t>
            </a:r>
            <a:r>
              <a:rPr lang="ru-RU">
                <a:latin typeface="Times New Roman" pitchFamily="18" charset="0"/>
              </a:rPr>
              <a:t>: создание условий для воспитания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351837" cy="5762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smtClean="0">
                <a:latin typeface="Times New Roman" pitchFamily="18" charset="0"/>
              </a:rPr>
              <a:t>федеральная основная общеобразовательная программа</a:t>
            </a:r>
          </a:p>
        </p:txBody>
      </p:sp>
      <p:sp>
        <p:nvSpPr>
          <p:cNvPr id="34818" name="Прямоугольник 2"/>
          <p:cNvSpPr>
            <a:spLocks noChangeArrowheads="1"/>
          </p:cNvSpPr>
          <p:nvPr/>
        </p:nvSpPr>
        <p:spPr bwMode="auto">
          <a:xfrm>
            <a:off x="323850" y="1628775"/>
            <a:ext cx="835183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Статья 2 «</a:t>
            </a:r>
            <a:r>
              <a:rPr lang="ru-RU" b="1">
                <a:latin typeface="Times New Roman" pitchFamily="18" charset="0"/>
              </a:rPr>
              <a:t>Закона об образовании в Российской Федерации»</a:t>
            </a:r>
          </a:p>
          <a:p>
            <a:pPr algn="just"/>
            <a:r>
              <a:rPr lang="ru-RU">
                <a:latin typeface="Times New Roman" pitchFamily="18" charset="0"/>
              </a:rPr>
              <a:t> - </a:t>
            </a:r>
            <a:r>
              <a:rPr lang="ru-RU" sz="2400">
                <a:latin typeface="Times New Roman" pitchFamily="18" charset="0"/>
              </a:rPr>
              <a:t>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u="sng">
                <a:latin typeface="Times New Roman" pitchFamily="18" charset="0"/>
              </a:rPr>
              <a:t>единые</a:t>
            </a:r>
            <a:r>
              <a:rPr lang="ru-RU" sz="2400">
                <a:latin typeface="Times New Roman" pitchFamily="18" charset="0"/>
              </a:rPr>
              <a:t> для Российской Федерации </a:t>
            </a:r>
            <a:r>
              <a:rPr lang="ru-RU" sz="2400" u="sng">
                <a:latin typeface="Times New Roman" pitchFamily="18" charset="0"/>
              </a:rPr>
              <a:t>базовые объем и содержание образования определенного уровня </a:t>
            </a:r>
            <a:r>
              <a:rPr lang="ru-RU" sz="2400">
                <a:latin typeface="Times New Roman" pitchFamily="18" charset="0"/>
              </a:rPr>
              <a:t>и (или) определенной направленности, планируемые результаты освоения образовательной программы.</a:t>
            </a:r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323850" y="750888"/>
            <a:ext cx="8640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Федеральный закон от 24.09.2022 №371-ФЗ «О внесении изменений в Федеральный закон «Об образовании в Российской Федерации»  и статью 1 Федерального закона «Об обязательных требованиях в Российской Федерации»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smtClean="0">
                <a:latin typeface="Times New Roman" pitchFamily="18" charset="0"/>
              </a:rPr>
              <a:t>Цель ФОП ДО</a:t>
            </a:r>
            <a:r>
              <a:rPr lang="ru-RU" smtClean="0"/>
              <a:t> 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/>
            <a:r>
              <a:rPr lang="ru-RU" smtClean="0"/>
              <a:t>разностороннее развитие ребенка в период дошкольного детства с учетом возрастных и индивидуальных особенностей на основе духовно-нравственных ценностей российского народа, исторических и национально-культурных традиций.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49238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smtClean="0">
                <a:latin typeface="Times New Roman" pitchFamily="18" charset="0"/>
              </a:rPr>
              <a:t>Задачи ФОП ДО</a:t>
            </a:r>
            <a:r>
              <a:rPr lang="ru-RU" smtClean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557338"/>
            <a:ext cx="8445500" cy="48958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1800" smtClean="0"/>
              <a:t>Обеспечить единые для России содержание дошкольного образования планируемые результаты освоения образовательной программы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Приобщать детей в соответствии с возрастными особенностями к базовым ценностям российского народа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Выстраивать, структурировать содержание образовательной деятельности на основе учета возрастных и индивидуальных особенностей развития детей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Создать 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Обеспечить охрану и укрепление физического и психического здоровья детей, в том числе их эмоционального благополучия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Обеспечить 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</a:t>
            </a:r>
          </a:p>
          <a:p>
            <a:pPr algn="just">
              <a:lnSpc>
                <a:spcPct val="80000"/>
              </a:lnSpc>
            </a:pPr>
            <a:r>
              <a:rPr lang="ru-RU" sz="1800" smtClean="0"/>
              <a:t>Обеспечить достижение детьми на этапе завершения ДО уровня развития, необходимого и достаточного для успешного освоения ими образовательных программ начального общего образования</a:t>
            </a:r>
          </a:p>
          <a:p>
            <a:pPr algn="just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smtClean="0">
                <a:latin typeface="Times New Roman" pitchFamily="18" charset="0"/>
              </a:rPr>
              <a:t>Принципы ФОП ДО</a:t>
            </a:r>
            <a:r>
              <a:rPr lang="ru-RU" smtClean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91513" cy="482441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1900" b="1" smtClean="0"/>
              <a:t>Ребенок </a:t>
            </a:r>
            <a:r>
              <a:rPr lang="ru-RU" sz="1900" smtClean="0"/>
              <a:t>– участник образовательных отношений, который полноценно проживает все этапы детства.</a:t>
            </a:r>
          </a:p>
          <a:p>
            <a:pPr algn="just">
              <a:lnSpc>
                <a:spcPct val="80000"/>
              </a:lnSpc>
            </a:pPr>
            <a:r>
              <a:rPr lang="ru-RU" sz="1900" b="1" smtClean="0"/>
              <a:t>Педагоги должны:</a:t>
            </a:r>
            <a:endParaRPr lang="ru-RU" sz="1900" smtClean="0"/>
          </a:p>
          <a:p>
            <a:pPr algn="just">
              <a:lnSpc>
                <a:spcPct val="80000"/>
              </a:lnSpc>
            </a:pPr>
            <a:r>
              <a:rPr lang="ru-RU" sz="1900" smtClean="0"/>
              <a:t>выстраивать образовательную деятельность на основе индивидуальных особенностей каждого ребенка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обеспечивать сотрудничество родителей и детей, совершеннолетних членов семьи, которые принимают участие в их воспитании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поддерживать инициативу детей в различных видах деятельности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приобщать их к социокультурным нормам, традициям семьи, общества и государства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формировать познавательные интересы и  познавательные действия в различных видах деятельности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учитывать этнокультурную ситуацию развития детей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организовывать сотрудничество ДОО с семьей</a:t>
            </a:r>
          </a:p>
          <a:p>
            <a:pPr algn="just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smtClean="0">
                <a:latin typeface="Times New Roman" pitchFamily="18" charset="0"/>
              </a:rPr>
              <a:t>2. Планируемые результаты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51847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Характеристики возможных достижений ребенка</a:t>
            </a:r>
            <a:r>
              <a:rPr lang="ru-RU" b="1" smtClean="0">
                <a:solidFill>
                  <a:srgbClr val="FF0000"/>
                </a:solidFill>
              </a:rPr>
              <a:t>*  </a:t>
            </a:r>
            <a:r>
              <a:rPr lang="ru-RU" b="1" smtClean="0"/>
              <a:t>даны детально</a:t>
            </a:r>
          </a:p>
          <a:p>
            <a:pPr marL="0" indent="0">
              <a:lnSpc>
                <a:spcPct val="90000"/>
              </a:lnSpc>
            </a:pPr>
            <a:r>
              <a:rPr lang="ru-RU" smtClean="0"/>
              <a:t>В младенческом возрасте – </a:t>
            </a:r>
            <a:r>
              <a:rPr lang="ru-RU" smtClean="0">
                <a:hlinkClick r:id="rId2"/>
              </a:rPr>
              <a:t>к одному году</a:t>
            </a:r>
            <a:endParaRPr lang="ru-RU" smtClean="0"/>
          </a:p>
          <a:p>
            <a:pPr marL="0" indent="0" algn="just">
              <a:lnSpc>
                <a:spcPct val="90000"/>
              </a:lnSpc>
            </a:pPr>
            <a:r>
              <a:rPr lang="ru-RU" smtClean="0"/>
              <a:t>В раннем возрасте – </a:t>
            </a:r>
            <a:r>
              <a:rPr lang="ru-RU" smtClean="0">
                <a:hlinkClick r:id="rId3"/>
              </a:rPr>
              <a:t>к трем годам</a:t>
            </a:r>
            <a:endParaRPr lang="ru-RU" smtClean="0"/>
          </a:p>
          <a:p>
            <a:pPr marL="0" indent="0" algn="just">
              <a:lnSpc>
                <a:spcPct val="90000"/>
              </a:lnSpc>
            </a:pPr>
            <a:r>
              <a:rPr lang="ru-RU" smtClean="0"/>
              <a:t>В дошкольном возрасте: к </a:t>
            </a:r>
            <a:r>
              <a:rPr lang="ru-RU" smtClean="0">
                <a:hlinkClick r:id="rId4"/>
              </a:rPr>
              <a:t>четырем годам</a:t>
            </a:r>
            <a:r>
              <a:rPr lang="ru-RU" smtClean="0"/>
              <a:t>, </a:t>
            </a:r>
            <a:r>
              <a:rPr lang="ru-RU" smtClean="0">
                <a:hlinkClick r:id="rId5"/>
              </a:rPr>
              <a:t>пяти годам</a:t>
            </a:r>
            <a:r>
              <a:rPr lang="ru-RU" smtClean="0"/>
              <a:t>, </a:t>
            </a:r>
            <a:r>
              <a:rPr lang="ru-RU" smtClean="0">
                <a:hlinkClick r:id="rId6"/>
              </a:rPr>
              <a:t>шести годам</a:t>
            </a:r>
            <a:endParaRPr lang="ru-RU" smtClean="0"/>
          </a:p>
          <a:p>
            <a:pPr marL="0" indent="0" algn="just">
              <a:lnSpc>
                <a:spcPct val="90000"/>
              </a:lnSpc>
            </a:pPr>
            <a:r>
              <a:rPr lang="ru-RU" smtClean="0"/>
              <a:t>К концу дошкольного возраста – </a:t>
            </a:r>
            <a:r>
              <a:rPr lang="ru-RU" smtClean="0">
                <a:hlinkClick r:id="rId7"/>
              </a:rPr>
              <a:t>на этапе завершения освоения</a:t>
            </a:r>
            <a:endParaRPr lang="ru-RU" smtClean="0"/>
          </a:p>
          <a:p>
            <a:pPr marL="0" indent="0" algn="just">
              <a:lnSpc>
                <a:spcPct val="90000"/>
              </a:lnSpc>
            </a:pPr>
            <a:r>
              <a:rPr lang="ru-RU" baseline="-25000" smtClean="0">
                <a:solidFill>
                  <a:srgbClr val="FF0000"/>
                </a:solidFill>
              </a:rPr>
              <a:t>* </a:t>
            </a:r>
            <a:r>
              <a:rPr lang="ru-RU" sz="2800" b="1" baseline="-25000" smtClean="0"/>
              <a:t>Возрастные ориентиры в ФОП ДО – условные. Каждый ребенок может достичь планируемых   результатов на разных этапах дошкольного детства.</a:t>
            </a:r>
            <a:endParaRPr lang="ru-RU" sz="2800" b="1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80400" cy="20748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smtClean="0">
                <a:latin typeface="Times New Roman" pitchFamily="18" charset="0"/>
              </a:rPr>
              <a:t>3. Педагогическая диагностика достижения планируемых результатов</a:t>
            </a:r>
            <a:endParaRPr lang="ru-RU" sz="4000" smtClean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349500"/>
            <a:ext cx="8353425" cy="36004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marL="0" indent="0" algn="just">
              <a:lnSpc>
                <a:spcPct val="90000"/>
              </a:lnSpc>
            </a:pPr>
            <a:r>
              <a:rPr lang="ru-RU" smtClean="0"/>
              <a:t>Предполагает изучение деятельностных умений ребенка, его интересов, предпочтений, склонностей, личностных особенностей, способов взаимодействия со взрослыми и сверстниками. Должна соответствовать требованиям ФГОС ДО.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57200" y="333375"/>
            <a:ext cx="82296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 eaLnBrk="0" hangingPunct="0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28675" name="Місце для вмісту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23850" y="1484313"/>
            <a:ext cx="85693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0" lvl="1" indent="-285750" algn="just" eaLnBrk="0" hangingPunct="0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 algn="l"/>
              </a:tabLst>
            </a:pPr>
            <a:r>
              <a:rPr lang="ru-RU" sz="2300" b="1">
                <a:latin typeface="Times New Roman" pitchFamily="18" charset="0"/>
                <a:cs typeface="Times New Roman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algn="just" eaLnBrk="0" hangingPunct="0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 algn="l"/>
              </a:tabLst>
            </a:pPr>
            <a:r>
              <a:rPr lang="ru-RU" sz="2300" b="1">
                <a:latin typeface="Times New Roman" pitchFamily="18" charset="0"/>
                <a:cs typeface="Times New Roman" pitchFamily="18" charset="0"/>
              </a:rPr>
              <a:t>1)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развития);</a:t>
            </a:r>
          </a:p>
          <a:p>
            <a:pPr algn="just" eaLnBrk="0" hangingPunct="0">
              <a:spcAft>
                <a:spcPts val="1200"/>
              </a:spcAft>
              <a:tabLst>
                <a:tab pos="854075" algn="l"/>
              </a:tabLst>
            </a:pPr>
            <a:r>
              <a:rPr lang="ru-RU" sz="2300" b="1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2) оптимизации работы с группой детей.</a:t>
            </a:r>
            <a:endParaRPr lang="ru-RU" sz="2300" b="1">
              <a:latin typeface="Times New Roman" pitchFamily="18" charset="0"/>
            </a:endParaRPr>
          </a:p>
          <a:p>
            <a:pPr algn="just" eaLnBrk="0" hangingPunct="0">
              <a:tabLst>
                <a:tab pos="854075" algn="l"/>
              </a:tabLst>
            </a:pPr>
            <a:r>
              <a:rPr lang="ru-RU" sz="2300" b="1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Периодичность проведения педагогической диагностики определяется ДОО.</a:t>
            </a:r>
          </a:p>
          <a:p>
            <a:pPr algn="just" eaLnBrk="0" hangingPunct="0">
              <a:tabLst>
                <a:tab pos="854075" algn="l"/>
              </a:tabLst>
            </a:pPr>
            <a:r>
              <a:rPr lang="ru-RU" sz="2300" b="1">
                <a:solidFill>
                  <a:srgbClr val="000000"/>
                </a:solidFill>
                <a:latin typeface="Times New Roman" pitchFamily="18" charset="0"/>
              </a:rPr>
              <a:t>Оптимальным является проведение на начальном этапе освоения ООП (стартовая диагностика) и на завершающем этапе освоения программы возрастной группой (финальная диагностика).</a:t>
            </a:r>
            <a:endParaRPr lang="ru-RU" sz="2300" b="1">
              <a:latin typeface="Times New Roman" pitchFamily="18" charset="0"/>
            </a:endParaRPr>
          </a:p>
          <a:p>
            <a:pPr algn="just" eaLnBrk="0" hangingPunct="0">
              <a:spcAft>
                <a:spcPts val="1200"/>
              </a:spcAft>
              <a:tabLst>
                <a:tab pos="854075" algn="l"/>
              </a:tabLst>
            </a:pPr>
            <a:endParaRPr lang="ru-RU" sz="2000" b="1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755650" y="404813"/>
            <a:ext cx="7715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Методы педагогической диагностики</a:t>
            </a:r>
          </a:p>
        </p:txBody>
      </p:sp>
      <p:sp>
        <p:nvSpPr>
          <p:cNvPr id="35843" name="Місце для вмісту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85763" y="1557338"/>
            <a:ext cx="8229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solidFill>
                  <a:srgbClr val="1C1C1C"/>
                </a:solidFill>
                <a:latin typeface="Times New Roman" pitchFamily="18" charset="0"/>
              </a:rPr>
              <a:t>Основа – малоформализованные методы: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ru-RU" altLang="ru-RU" sz="2400" b="1">
              <a:solidFill>
                <a:srgbClr val="1C1C1C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Times New Roman" pitchFamily="18" charset="0"/>
              </a:rPr>
              <a:t>Педагогическое наблюдение за детской деятельностью (в том числе в специально созданных диагностических ситуациях).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Times New Roman" pitchFamily="18" charset="0"/>
              </a:rPr>
              <a:t>Беседы с детьми.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Times New Roman" pitchFamily="18" charset="0"/>
              </a:rPr>
              <a:t>Анализ продуктов детской деятельности. 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Times New Roman" pitchFamily="18" charset="0"/>
              </a:rPr>
              <a:t>Специальные методики диагностики физического, коммуникативного, познавательного, речевого, художественно-эстетического развития.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24862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smtClean="0">
                <a:latin typeface="Times New Roman" pitchFamily="18" charset="0"/>
              </a:rPr>
              <a:t>Психологическая диагностика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412875"/>
            <a:ext cx="8424862" cy="51847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600" smtClean="0"/>
              <a:t>ФОП ДО допускает также психологическую диагностику развития детей.</a:t>
            </a:r>
          </a:p>
          <a:p>
            <a:pPr marL="0" indent="0" algn="just">
              <a:lnSpc>
                <a:spcPct val="80000"/>
              </a:lnSpc>
            </a:pPr>
            <a:r>
              <a:rPr lang="ru-RU" sz="2600" b="1" smtClean="0"/>
              <a:t>Цель</a:t>
            </a:r>
            <a:r>
              <a:rPr lang="ru-RU" sz="2600" smtClean="0"/>
              <a:t> </a:t>
            </a:r>
            <a:r>
              <a:rPr lang="ru-RU" sz="2600" b="1" smtClean="0"/>
              <a:t>психологической диагностики</a:t>
            </a:r>
            <a:r>
              <a:rPr lang="ru-RU" sz="2600" smtClean="0"/>
              <a:t> – выявить и изучить индивидуально-психологические особенности детей, причины трудностей в освоении образовательной программы.</a:t>
            </a:r>
          </a:p>
          <a:p>
            <a:pPr marL="0" indent="0" algn="just">
              <a:lnSpc>
                <a:spcPct val="80000"/>
              </a:lnSpc>
            </a:pPr>
            <a:r>
              <a:rPr lang="ru-RU" sz="2600" b="1" smtClean="0"/>
              <a:t>Кто проводит:</a:t>
            </a:r>
            <a:r>
              <a:rPr lang="ru-RU" sz="2600" smtClean="0"/>
              <a:t> квалифицированные специалисты – педагоги-психологи, психологи.</a:t>
            </a:r>
          </a:p>
          <a:p>
            <a:pPr marL="0" indent="0" algn="just">
              <a:lnSpc>
                <a:spcPct val="80000"/>
              </a:lnSpc>
            </a:pPr>
            <a:r>
              <a:rPr lang="ru-RU" sz="2600" b="1" smtClean="0"/>
              <a:t>Какие условия:</a:t>
            </a:r>
            <a:r>
              <a:rPr lang="ru-RU" sz="2600" smtClean="0"/>
              <a:t> ребенок участвует в психологической диагностике только с согласия родителей или законных представителей.</a:t>
            </a:r>
          </a:p>
          <a:p>
            <a:pPr marL="0" indent="0" algn="just">
              <a:lnSpc>
                <a:spcPct val="80000"/>
              </a:lnSpc>
            </a:pPr>
            <a:r>
              <a:rPr lang="ru-RU" sz="2600" b="1" smtClean="0"/>
              <a:t>Как использовать результаты:</a:t>
            </a:r>
            <a:r>
              <a:rPr lang="ru-RU" sz="2600" smtClean="0"/>
              <a:t> по результатам психологической диагностики специалисты организуют психологическое сопровождение и адресную психологическую помощь детям.</a:t>
            </a:r>
          </a:p>
          <a:p>
            <a:pPr marL="0" indent="0">
              <a:lnSpc>
                <a:spcPct val="80000"/>
              </a:lnSpc>
            </a:pPr>
            <a:endParaRPr lang="ru-RU" sz="3000" smtClean="0"/>
          </a:p>
          <a:p>
            <a:pPr marL="0" indent="0" algn="just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58738"/>
            <a:ext cx="8709025" cy="7778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smtClean="0">
                <a:latin typeface="Times New Roman" pitchFamily="18" charset="0"/>
              </a:rPr>
              <a:t>Структура ФОП ДО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44034" name="Объект 2"/>
          <p:cNvSpPr>
            <a:spLocks noGrp="1"/>
          </p:cNvSpPr>
          <p:nvPr>
            <p:ph idx="1"/>
          </p:nvPr>
        </p:nvSpPr>
        <p:spPr>
          <a:xfrm>
            <a:off x="179388" y="1412875"/>
            <a:ext cx="8856662" cy="5445125"/>
          </a:xfrm>
        </p:spPr>
        <p:txBody>
          <a:bodyPr/>
          <a:lstStyle/>
          <a:p>
            <a:endParaRPr lang="ru-RU" smtClean="0"/>
          </a:p>
          <a:p>
            <a:pPr algn="just"/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52513"/>
          <a:ext cx="8640762" cy="5329237"/>
        </p:xfrm>
        <a:graphic>
          <a:graphicData uri="http://schemas.openxmlformats.org/drawingml/2006/table">
            <a:tbl>
              <a:tblPr/>
              <a:tblGrid>
                <a:gridCol w="1800225"/>
                <a:gridCol w="6840537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1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Целевой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Пояснительная записка: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цели и задачи;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принципы и подходы к формированию программы.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Планируемые результаты, представленные в виде целевых ориентиров.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Подходы к педагогической диагностике достижения планируемых результатов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4932363" y="1139825"/>
            <a:ext cx="40322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u="sng">
                <a:latin typeface="Times New Roman" pitchFamily="18" charset="0"/>
              </a:rPr>
              <a:t>Единство образовательного пространства </a:t>
            </a:r>
            <a:r>
              <a:rPr lang="ru-RU" i="1">
                <a:latin typeface="Times New Roman" pitchFamily="18" charset="0"/>
              </a:rPr>
              <a:t>– </a:t>
            </a:r>
          </a:p>
          <a:p>
            <a:pPr algn="ctr"/>
            <a:r>
              <a:rPr lang="ru-RU">
                <a:latin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</a:t>
            </a:r>
          </a:p>
          <a:p>
            <a:pPr algn="ctr"/>
            <a:r>
              <a:rPr lang="ru-RU">
                <a:latin typeface="Times New Roman" pitchFamily="18" charset="0"/>
              </a:rPr>
              <a:t>(пункт 1 части 1 статьи 3, пункт 1 части 1 статьи 11 </a:t>
            </a:r>
            <a:r>
              <a:rPr lang="ru-RU" b="1">
                <a:latin typeface="Times New Roman" pitchFamily="18" charset="0"/>
              </a:rPr>
              <a:t>Закона об образовании</a:t>
            </a:r>
            <a:r>
              <a:rPr lang="ru-RU">
                <a:latin typeface="Times New Roman" pitchFamily="18" charset="0"/>
              </a:rPr>
              <a:t>, </a:t>
            </a:r>
          </a:p>
          <a:p>
            <a:pPr algn="ctr"/>
            <a:r>
              <a:rPr lang="ru-RU">
                <a:latin typeface="Times New Roman" pitchFamily="18" charset="0"/>
              </a:rPr>
              <a:t>часть 4 пункта 1.5. </a:t>
            </a:r>
            <a:r>
              <a:rPr lang="ru-RU" b="1">
                <a:latin typeface="Times New Roman" pitchFamily="18" charset="0"/>
              </a:rPr>
              <a:t>ФГОС ДО</a:t>
            </a:r>
            <a:r>
              <a:rPr lang="ru-RU">
                <a:latin typeface="Times New Roman" pitchFamily="18" charset="0"/>
              </a:rPr>
              <a:t>). </a:t>
            </a:r>
          </a:p>
        </p:txBody>
      </p:sp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5003800" y="5110163"/>
            <a:ext cx="39608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Times New Roman" pitchFamily="18" charset="0"/>
              </a:rPr>
              <a:t>Образовательная деятельность </a:t>
            </a:r>
            <a:r>
              <a:rPr lang="ru-RU">
                <a:latin typeface="Times New Roman" pitchFamily="18" charset="0"/>
              </a:rPr>
              <a:t>— деятельность по реализации образовательных программ </a:t>
            </a:r>
          </a:p>
          <a:p>
            <a:pPr algn="ctr"/>
            <a:r>
              <a:rPr lang="ru-RU">
                <a:latin typeface="Times New Roman" pitchFamily="18" charset="0"/>
              </a:rPr>
              <a:t>(пункт 17 статьи 2 </a:t>
            </a:r>
            <a:r>
              <a:rPr lang="ru-RU" b="1">
                <a:latin typeface="Times New Roman" pitchFamily="18" charset="0"/>
              </a:rPr>
              <a:t>Закона об образовании</a:t>
            </a:r>
            <a:r>
              <a:rPr lang="ru-RU">
                <a:latin typeface="Times New Roman" pitchFamily="18" charset="0"/>
              </a:rPr>
              <a:t>). </a:t>
            </a:r>
          </a:p>
        </p:txBody>
      </p:sp>
      <p:sp>
        <p:nvSpPr>
          <p:cNvPr id="16388" name="Прямоугольник 6"/>
          <p:cNvSpPr>
            <a:spLocks noChangeArrowheads="1"/>
          </p:cNvSpPr>
          <p:nvPr/>
        </p:nvSpPr>
        <p:spPr bwMode="auto">
          <a:xfrm>
            <a:off x="165100" y="1133475"/>
            <a:ext cx="342106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Основы государственной политики по сохранению и укреплению традиционных российских духовно-нравственных ценностей</a:t>
            </a:r>
          </a:p>
          <a:p>
            <a:pPr algn="ctr"/>
            <a:r>
              <a:rPr lang="ru-RU" b="1">
                <a:latin typeface="Times New Roman" pitchFamily="18" charset="0"/>
              </a:rPr>
              <a:t>Указ Президента РФ </a:t>
            </a:r>
          </a:p>
          <a:p>
            <a:pPr algn="ctr"/>
            <a:r>
              <a:rPr lang="ru-RU">
                <a:latin typeface="Times New Roman" pitchFamily="18" charset="0"/>
              </a:rPr>
              <a:t>от 9 ноября 2022 года № 809</a:t>
            </a:r>
          </a:p>
        </p:txBody>
      </p:sp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179388" y="3163888"/>
            <a:ext cx="39957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100513" y="1597025"/>
            <a:ext cx="484187" cy="5397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2286000" y="2274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16392" name="Прямоугольник 16"/>
          <p:cNvSpPr>
            <a:spLocks noChangeArrowheads="1"/>
          </p:cNvSpPr>
          <p:nvPr/>
        </p:nvSpPr>
        <p:spPr bwMode="auto">
          <a:xfrm>
            <a:off x="179388" y="3351213"/>
            <a:ext cx="398145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Рекомендации по формированию инфраструктуры ДОО и комплектации Учебно-методических материалов в целях реализации образовательных программ ДО</a:t>
            </a:r>
          </a:p>
          <a:p>
            <a:pPr algn="ctr"/>
            <a:r>
              <a:rPr lang="ru-RU" b="1">
                <a:latin typeface="Times New Roman" pitchFamily="18" charset="0"/>
              </a:rPr>
              <a:t>Перечень поручений </a:t>
            </a:r>
            <a:r>
              <a:rPr lang="ru-RU">
                <a:latin typeface="Times New Roman" pitchFamily="18" charset="0"/>
              </a:rPr>
              <a:t>по итогам заседания Совета при Президенте РФ по реализации  государственной политики в сфере защиты семьи и детей</a:t>
            </a:r>
          </a:p>
          <a:p>
            <a:pPr algn="ctr"/>
            <a:r>
              <a:rPr lang="ru-RU">
                <a:latin typeface="Times New Roman" pitchFamily="18" charset="0"/>
              </a:rPr>
              <a:t>от 16 марта 2022 года № Пр-487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15888"/>
            <a:ext cx="8605837" cy="6746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smtClean="0">
                <a:latin typeface="Times New Roman" pitchFamily="18" charset="0"/>
              </a:rPr>
              <a:t>Структура ФОП ДО</a:t>
            </a:r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179388" y="1412875"/>
            <a:ext cx="8856662" cy="5445125"/>
          </a:xfrm>
        </p:spPr>
        <p:txBody>
          <a:bodyPr/>
          <a:lstStyle/>
          <a:p>
            <a:endParaRPr lang="ru-RU" smtClean="0"/>
          </a:p>
          <a:p>
            <a:pPr algn="just"/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836613"/>
          <a:ext cx="8605837" cy="5270500"/>
        </p:xfrm>
        <a:graphic>
          <a:graphicData uri="http://schemas.openxmlformats.org/drawingml/2006/table">
            <a:tbl>
              <a:tblPr/>
              <a:tblGrid>
                <a:gridCol w="1666875"/>
                <a:gridCol w="6938962"/>
              </a:tblGrid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3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тельный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Задачи и содержание образовательной деятельности по каждой из образовательных областей для всех возрастных групп.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Вариативные формы, способы, методы и средства реализации ФОП.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Особенности образовательной деятельности разных видов и культурных практик.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Способы и направления поддержки детской инициативы.</a:t>
                      </a: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85725"/>
            <a:ext cx="8496300" cy="647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smtClean="0">
                <a:latin typeface="Times New Roman" pitchFamily="18" charset="0"/>
              </a:rPr>
              <a:t>Структура ФОП ДО</a:t>
            </a:r>
          </a:p>
        </p:txBody>
      </p:sp>
      <p:sp>
        <p:nvSpPr>
          <p:cNvPr id="46082" name="Объект 2"/>
          <p:cNvSpPr>
            <a:spLocks noGrp="1"/>
          </p:cNvSpPr>
          <p:nvPr>
            <p:ph idx="1"/>
          </p:nvPr>
        </p:nvSpPr>
        <p:spPr>
          <a:xfrm>
            <a:off x="179388" y="1412875"/>
            <a:ext cx="8856662" cy="5445125"/>
          </a:xfrm>
        </p:spPr>
        <p:txBody>
          <a:bodyPr/>
          <a:lstStyle/>
          <a:p>
            <a:endParaRPr lang="ru-RU" smtClean="0"/>
          </a:p>
          <a:p>
            <a:pPr algn="just"/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836613"/>
          <a:ext cx="8496300" cy="5270500"/>
        </p:xfrm>
        <a:graphic>
          <a:graphicData uri="http://schemas.openxmlformats.org/drawingml/2006/table">
            <a:tbl>
              <a:tblPr/>
              <a:tblGrid>
                <a:gridCol w="1644650"/>
                <a:gridCol w="6851650"/>
              </a:tblGrid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3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Содержательный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Особенности взаимодействия педагогического коллектива с семьями обучающихся.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 Направления, задачи и содержание коррекционно-развивающей работы.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 Федеральная рабочая программа воспитания: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пояснительная записка;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целевой раздел;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содержательный раздел;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организационный раздел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15888"/>
            <a:ext cx="8750300" cy="6619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smtClean="0"/>
              <a:t>Структура ФОП ДО</a:t>
            </a:r>
            <a:endParaRPr lang="ru-RU" sz="4000" smtClean="0"/>
          </a:p>
        </p:txBody>
      </p:sp>
      <p:sp>
        <p:nvSpPr>
          <p:cNvPr id="47106" name="Объект 2"/>
          <p:cNvSpPr>
            <a:spLocks noGrp="1"/>
          </p:cNvSpPr>
          <p:nvPr>
            <p:ph idx="1"/>
          </p:nvPr>
        </p:nvSpPr>
        <p:spPr>
          <a:xfrm>
            <a:off x="179388" y="1412875"/>
            <a:ext cx="8856662" cy="5445125"/>
          </a:xfrm>
        </p:spPr>
        <p:txBody>
          <a:bodyPr/>
          <a:lstStyle/>
          <a:p>
            <a:endParaRPr lang="ru-RU" smtClean="0"/>
          </a:p>
          <a:p>
            <a:pPr algn="just"/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836613"/>
          <a:ext cx="8750300" cy="5792787"/>
        </p:xfrm>
        <a:graphic>
          <a:graphicData uri="http://schemas.openxmlformats.org/drawingml/2006/table">
            <a:tbl>
              <a:tblPr/>
              <a:tblGrid>
                <a:gridCol w="1693862"/>
                <a:gridCol w="7056438"/>
              </a:tblGrid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6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Организационный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Описание условий реализации программы: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психолого-педагогические условия;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особенности организации РППС;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материально-техническое обеспечение ФОП, обеспеченность методическими материалами и средствами обучения и воспитания;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примерный перечень литературных, музыкальных, художественных, анимационных произведений для реализации ФОП;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кадровые условия.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Примерный режим и распорядок дня в дошкольных группах.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Федеральный календарный план воспитательной работы.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06" marR="5606" marT="5606" marB="56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188640"/>
            <a:ext cx="8622874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ФОП  - </a:t>
            </a:r>
            <a:r>
              <a:rPr lang="ru-RU" sz="2800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организационный раздел.</a:t>
            </a:r>
          </a:p>
        </p:txBody>
      </p:sp>
      <p:sp>
        <p:nvSpPr>
          <p:cNvPr id="48132" name="TextBox 2"/>
          <p:cNvSpPr txBox="1">
            <a:spLocks noChangeArrowheads="1"/>
          </p:cNvSpPr>
          <p:nvPr/>
        </p:nvSpPr>
        <p:spPr bwMode="auto">
          <a:xfrm>
            <a:off x="231775" y="992188"/>
            <a:ext cx="8507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 Психолого-педагогические условия реализации Федеральной программы</a:t>
            </a:r>
          </a:p>
        </p:txBody>
      </p:sp>
      <p:sp>
        <p:nvSpPr>
          <p:cNvPr id="48133" name="TextBox 3"/>
          <p:cNvSpPr txBox="1">
            <a:spLocks noChangeArrowheads="1"/>
          </p:cNvSpPr>
          <p:nvPr/>
        </p:nvSpPr>
        <p:spPr bwMode="auto">
          <a:xfrm>
            <a:off x="231775" y="1565275"/>
            <a:ext cx="847883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31. Особенности организации развивающей предметно-пространственной среды.</a:t>
            </a:r>
          </a:p>
        </p:txBody>
      </p:sp>
      <p:sp>
        <p:nvSpPr>
          <p:cNvPr id="48134" name="TextBox 4"/>
          <p:cNvSpPr txBox="1">
            <a:spLocks noChangeArrowheads="1"/>
          </p:cNvSpPr>
          <p:nvPr/>
        </p:nvSpPr>
        <p:spPr bwMode="auto">
          <a:xfrm>
            <a:off x="231775" y="2205038"/>
            <a:ext cx="8564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32. Материально-техническое обеспечение Федеральной программы, обеспеченность методическими материалами и средствами обучения и воспитания.</a:t>
            </a:r>
          </a:p>
        </p:txBody>
      </p:sp>
      <p:sp>
        <p:nvSpPr>
          <p:cNvPr id="48135" name="TextBox 7"/>
          <p:cNvSpPr txBox="1">
            <a:spLocks noChangeArrowheads="1"/>
          </p:cNvSpPr>
          <p:nvPr/>
        </p:nvSpPr>
        <p:spPr bwMode="auto">
          <a:xfrm>
            <a:off x="231775" y="3163888"/>
            <a:ext cx="86233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2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Примерный перечень литературных, музыкальных, художественных, анимационных произведений для реализации Федеральной программы.</a:t>
            </a:r>
          </a:p>
        </p:txBody>
      </p:sp>
      <p:sp>
        <p:nvSpPr>
          <p:cNvPr id="48136" name="TextBox 8"/>
          <p:cNvSpPr txBox="1">
            <a:spLocks noChangeArrowheads="1"/>
          </p:cNvSpPr>
          <p:nvPr/>
        </p:nvSpPr>
        <p:spPr bwMode="auto">
          <a:xfrm>
            <a:off x="231775" y="3870325"/>
            <a:ext cx="84201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35. Примерный режим и распорядок дня в дошкольных группах.</a:t>
            </a:r>
          </a:p>
        </p:txBody>
      </p:sp>
      <p:sp>
        <p:nvSpPr>
          <p:cNvPr id="48137" name="TextBox 9"/>
          <p:cNvSpPr txBox="1">
            <a:spLocks noChangeArrowheads="1"/>
          </p:cNvSpPr>
          <p:nvPr/>
        </p:nvSpPr>
        <p:spPr bwMode="auto">
          <a:xfrm>
            <a:off x="231775" y="4149725"/>
            <a:ext cx="804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36. Федеральный календарный план воспитательной работы.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627" y="4581128"/>
            <a:ext cx="8680746" cy="224676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36.1. План является единым для ДОО.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36.2. 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36.4.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7191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u="sng" smtClean="0">
                <a:solidFill>
                  <a:srgbClr val="953735"/>
                </a:solidFill>
                <a:latin typeface="Times New Roman" pitchFamily="18" charset="0"/>
              </a:rPr>
              <a:t>Направления воспитания и базовые ценности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960440" cy="5184576"/>
          </a:xfrm>
        </p:spPr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mtClean="0"/>
              <a:t>Содержательный раздел – было ранее: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96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endParaRPr lang="ru-RU" sz="9600" b="1" i="1" u="sng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mtClean="0"/>
              <a:t>Патриотическое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mtClean="0"/>
              <a:t>Социальное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mtClean="0"/>
              <a:t>Познавательное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960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mtClean="0"/>
              <a:t>Физическое </a:t>
            </a:r>
            <a:r>
              <a:rPr lang="ru-RU" sz="9600"/>
              <a:t>и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/>
              <a:t>оздоровительное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mtClean="0"/>
              <a:t>Трудовое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960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9600" strike="sngStrike" smtClean="0">
                <a:solidFill>
                  <a:srgbClr val="FF0000"/>
                </a:solidFill>
              </a:rPr>
              <a:t>Этико</a:t>
            </a:r>
            <a:r>
              <a:rPr lang="ru-RU" sz="9600" smtClean="0"/>
              <a:t>-эстетическое</a:t>
            </a:r>
            <a:endParaRPr lang="ru-RU" sz="96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smtClean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00563" y="1052513"/>
            <a:ext cx="4181475" cy="5329237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sz="2400" b="1" smtClean="0"/>
              <a:t>ФОП ДО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sz="2400" b="1" i="1" u="sng" smtClean="0">
                <a:solidFill>
                  <a:srgbClr val="953735"/>
                </a:solidFill>
              </a:rPr>
              <a:t>Направления воспитания </a:t>
            </a:r>
            <a:r>
              <a:rPr lang="ru-RU" sz="2400" b="1" smtClean="0"/>
              <a:t>(вступил </a:t>
            </a:r>
            <a:r>
              <a:rPr lang="ru-RU" sz="2400" b="1" u="sng" smtClean="0"/>
              <a:t>в силу с 01.09.2023</a:t>
            </a:r>
            <a:r>
              <a:rPr lang="ru-RU" sz="2400" b="1" smtClean="0"/>
              <a:t>)</a:t>
            </a:r>
          </a:p>
          <a:p>
            <a:pPr marL="0" indent="0" algn="ctr">
              <a:buFont typeface="Arial" charset="0"/>
              <a:buNone/>
            </a:pPr>
            <a:r>
              <a:rPr lang="ru-RU" sz="2400" smtClean="0"/>
              <a:t>Патриотическое</a:t>
            </a:r>
          </a:p>
          <a:p>
            <a:pPr marL="0" indent="0" algn="ctr">
              <a:buFont typeface="Arial" charset="0"/>
              <a:buNone/>
            </a:pPr>
            <a:r>
              <a:rPr lang="ru-RU" sz="2400" smtClean="0"/>
              <a:t>Социальное</a:t>
            </a:r>
          </a:p>
          <a:p>
            <a:pPr marL="0" indent="0" algn="ctr">
              <a:buFont typeface="Arial" charset="0"/>
              <a:buNone/>
            </a:pPr>
            <a:r>
              <a:rPr lang="ru-RU" sz="2400" smtClean="0"/>
              <a:t>Познавательное</a:t>
            </a:r>
          </a:p>
          <a:p>
            <a:pPr marL="0" indent="0" algn="ctr">
              <a:buFont typeface="Arial" charset="0"/>
              <a:buNone/>
            </a:pPr>
            <a:r>
              <a:rPr lang="ru-RU" sz="2400" smtClean="0"/>
              <a:t>Физическое и </a:t>
            </a:r>
          </a:p>
          <a:p>
            <a:pPr marL="0" indent="0" algn="ctr">
              <a:buFont typeface="Arial" charset="0"/>
              <a:buNone/>
            </a:pPr>
            <a:r>
              <a:rPr lang="ru-RU" sz="2400" smtClean="0"/>
              <a:t>оздоровительное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Трудовое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Эстетическое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</a:rPr>
              <a:t>Духовно-нравственное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98630"/>
            <a:ext cx="8622874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ФОП  - целевой, </a:t>
            </a:r>
            <a:r>
              <a:rPr lang="ru-RU" sz="2800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организационный разделы.</a:t>
            </a:r>
          </a:p>
        </p:txBody>
      </p:sp>
      <p:sp>
        <p:nvSpPr>
          <p:cNvPr id="50180" name="TextBox 2"/>
          <p:cNvSpPr txBox="1">
            <a:spLocks noChangeArrowheads="1"/>
          </p:cNvSpPr>
          <p:nvPr/>
        </p:nvSpPr>
        <p:spPr bwMode="auto">
          <a:xfrm>
            <a:off x="107950" y="1052513"/>
            <a:ext cx="89281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Программы воспитания включает три раздела: целевой, содержательный и организационный. (</a:t>
            </a:r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16) Пояснительная записка не является частью рабочей программы воспитания в ДОО.)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068400"/>
            <a:ext cx="8928992" cy="40934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Ценности Родина и природа лежат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патриотического направления 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Ценности милосердие, жизнь, добро лежат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духовно-нравственного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направления воспитания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Ценности человек, семья, дружба, сотрудничество лежат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Ценность познание лежит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познавательного направления 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5) Ценности жизнь и здоровье лежат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физического и оздоровительного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6) Ценность труд лежит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трудового 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7) Ценности культура и красота лежат в основе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эстетического </a:t>
            </a: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воспитания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6021289"/>
            <a:ext cx="480334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План воспитательной работы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56325" y="5810250"/>
            <a:ext cx="752475" cy="1008063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5762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  <a:t>Содержательный раздел. </a:t>
            </a:r>
            <a:b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  <a:t>Федеральная рабочая </a:t>
            </a:r>
            <a:r>
              <a:rPr lang="ru-RU" sz="2400" b="1" i="1" u="sng" smtClean="0">
                <a:solidFill>
                  <a:srgbClr val="953735"/>
                </a:solidFill>
                <a:latin typeface="Times New Roman" pitchFamily="18" charset="0"/>
              </a:rPr>
              <a:t>программа воспитания</a:t>
            </a:r>
            <a: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  <a:t> в ФОП ДО </a:t>
            </a:r>
            <a:endParaRPr lang="ru-RU" sz="2400" b="1" i="1" u="sng" smtClea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8351838" cy="5256213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</a:pPr>
            <a:r>
              <a:rPr lang="ru-RU" sz="1800" smtClean="0"/>
              <a:t>Дублирование текста 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  </a:t>
            </a:r>
          </a:p>
          <a:p>
            <a:pPr marL="0" indent="0" algn="just">
              <a:buFont typeface="Arial" charset="0"/>
              <a:buNone/>
            </a:pPr>
            <a:r>
              <a:rPr lang="ru-RU" sz="1800" smtClean="0"/>
              <a:t>Для реализации программы воспитания ДОО рекомендуется использовать практическое руководство «Воспитателю о воспитании», представленное в открытом доступе в электронной форме на платформе институтвоспитания.рф.</a:t>
            </a:r>
          </a:p>
          <a:p>
            <a:pPr marL="0" indent="0" algn="ctr">
              <a:buFont typeface="Arial" charset="0"/>
              <a:buNone/>
            </a:pPr>
            <a:r>
              <a:rPr lang="ru-RU" sz="1800" b="1" u="sng" smtClean="0"/>
              <a:t>По своей структуре она состоит из 4 частей:</a:t>
            </a:r>
          </a:p>
          <a:p>
            <a:pPr marL="0" indent="0" algn="just"/>
            <a:r>
              <a:rPr lang="ru-RU" sz="1800" smtClean="0"/>
              <a:t> пояснительной записки, где представлены основные сведения о программе и разъясняются термины и понятия; </a:t>
            </a:r>
          </a:p>
          <a:p>
            <a:pPr marL="0" indent="0" algn="just"/>
            <a:r>
              <a:rPr lang="ru-RU" sz="1800" i="1" u="sng" smtClean="0"/>
              <a:t>целевого раздела</a:t>
            </a:r>
            <a:r>
              <a:rPr lang="ru-RU" sz="1800" smtClean="0"/>
              <a:t>, в котором изложены цели и задачи реализации программы, требования к планируемым результатам освоения рабочей программы воспитания;</a:t>
            </a:r>
          </a:p>
          <a:p>
            <a:pPr marL="0" indent="0" algn="just"/>
            <a:r>
              <a:rPr lang="ru-RU" sz="1800" i="1" u="sng" smtClean="0"/>
              <a:t>содержательного</a:t>
            </a:r>
            <a:r>
              <a:rPr lang="ru-RU" sz="1800" smtClean="0"/>
              <a:t>, где представлено содержание воспитательной работы, особенности ее реализации;</a:t>
            </a:r>
          </a:p>
          <a:p>
            <a:pPr marL="0" indent="0" algn="just"/>
            <a:r>
              <a:rPr lang="ru-RU" sz="1800" i="1" u="sng" smtClean="0"/>
              <a:t>организационного</a:t>
            </a:r>
            <a:r>
              <a:rPr lang="ru-RU" sz="1800" smtClean="0"/>
              <a:t> 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863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  <a:t>Содержательный раздел. </a:t>
            </a:r>
            <a:b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953735"/>
                </a:solidFill>
                <a:latin typeface="Times New Roman" pitchFamily="18" charset="0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11188" y="1052513"/>
            <a:ext cx="8229600" cy="4752975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</a:pPr>
            <a:r>
              <a:rPr lang="ru-RU" sz="2400" smtClean="0"/>
              <a:t>В программу коррекционно-развивающей работы входит: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smtClean="0"/>
              <a:t>план диагностических и коррекционно-развивающих мероприятий;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smtClean="0"/>
              <a:t>рабочие программы коррекционно-развивающей работы с детьми с разными образовательными потребностями. </a:t>
            </a:r>
          </a:p>
          <a:p>
            <a:pPr marL="0" indent="0" algn="just">
              <a:buFont typeface="Arial" charset="0"/>
              <a:buNone/>
            </a:pPr>
            <a:r>
              <a:rPr lang="ru-RU" sz="2400" u="sng" smtClean="0"/>
              <a:t>Содержание коррекционной работы представлено по нескольким направлениям: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/>
              <a:t>диагностическое,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/>
              <a:t>коррекционно-развивающее,  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/>
              <a:t>консультативное, 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/>
              <a:t>информационно-просветительское. 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39552" y="188640"/>
          <a:ext cx="820891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33" y="260648"/>
            <a:ext cx="827564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Формируем План Действий: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обучение-воспитание-развитие</a:t>
            </a:r>
            <a:endParaRPr lang="ru-RU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ФОП ДО – ФГОС ДО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3080" y="1916833"/>
            <a:ext cx="1736149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0952" y="2492897"/>
            <a:ext cx="1794021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984" y="1772816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ООП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984" y="2564904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489200" y="1773238"/>
            <a:ext cx="461963" cy="1295400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100138" y="3284538"/>
            <a:ext cx="868362" cy="57626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22272" y="4713361"/>
            <a:ext cx="410888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РАБОЧИЕ ПРОГРАММЫ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235" y="5805265"/>
            <a:ext cx="4398245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КАЛЕНДАРНОЕ ПЛАНИРОВАНИЕ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49988" y="5084763"/>
            <a:ext cx="695325" cy="936625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4291" name="TextBox 12"/>
          <p:cNvSpPr txBox="1">
            <a:spLocks noChangeArrowheads="1"/>
          </p:cNvSpPr>
          <p:nvPr/>
        </p:nvSpPr>
        <p:spPr bwMode="auto">
          <a:xfrm>
            <a:off x="520700" y="3860800"/>
            <a:ext cx="3935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ПЛАН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283075" y="4149725"/>
            <a:ext cx="1157288" cy="503238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08149" y="3645025"/>
            <a:ext cx="2199122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ГОДОВОЙ ПЛАН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86668" y="1785209"/>
            <a:ext cx="2333804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РАЗВИТИЯ 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025650" y="1341438"/>
            <a:ext cx="1216025" cy="287337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945313" y="1341438"/>
            <a:ext cx="1098550" cy="287337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164388" y="2881313"/>
            <a:ext cx="1100137" cy="57626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5324475" y="2060575"/>
            <a:ext cx="809625" cy="504825"/>
          </a:xfrm>
          <a:prstGeom prst="left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0394" y="260648"/>
            <a:ext cx="8697231" cy="720080"/>
          </a:xfrm>
        </p:spPr>
        <p:txBody>
          <a:bodyPr rtlCol="0">
            <a:normAutofit fontScale="90000"/>
          </a:bodyPr>
          <a:lstStyle/>
          <a:p>
            <a:pPr defTabSz="1216152" fontAlgn="auto">
              <a:spcAft>
                <a:spcPts val="0"/>
              </a:spcAft>
              <a:defRPr/>
            </a:pPr>
            <a:r>
              <a:rPr lang="ru-RU" sz="27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Основные документы, регламентирующие деятельность </a:t>
            </a:r>
            <a:r>
              <a:rPr lang="ru-RU" sz="31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ДОО</a:t>
            </a:r>
            <a:endParaRPr lang="ru-RU" sz="31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8900" y="1196975"/>
            <a:ext cx="8858250" cy="5400675"/>
          </a:xfrm>
        </p:spPr>
        <p:txBody>
          <a:bodyPr>
            <a:normAutofit/>
          </a:bodyPr>
          <a:lstStyle/>
          <a:p>
            <a:pPr algn="just" defTabSz="1216025">
              <a:lnSpc>
                <a:spcPct val="80000"/>
              </a:lnSpc>
              <a:buClr>
                <a:srgbClr val="374C81"/>
              </a:buClr>
            </a:pPr>
            <a:r>
              <a:rPr lang="ru-RU" sz="1900" b="1" smtClean="0">
                <a:solidFill>
                  <a:srgbClr val="374C81"/>
                </a:solidFill>
              </a:rPr>
              <a:t>Федеральный закон </a:t>
            </a:r>
            <a:r>
              <a:rPr lang="ru-RU" sz="1900" b="1" smtClean="0"/>
              <a:t>от </a:t>
            </a:r>
            <a:r>
              <a:rPr lang="ru-RU" sz="1900" b="1" smtClean="0">
                <a:solidFill>
                  <a:srgbClr val="374C81"/>
                </a:solidFill>
              </a:rPr>
              <a:t>29.12.2012 №273-ФЗ</a:t>
            </a:r>
            <a:r>
              <a:rPr lang="ru-RU" sz="1900" b="1" smtClean="0"/>
              <a:t> «Об образовании в Российской Федерации»;</a:t>
            </a:r>
          </a:p>
          <a:p>
            <a:pPr algn="just" defTabSz="1216025">
              <a:lnSpc>
                <a:spcPct val="80000"/>
              </a:lnSpc>
              <a:buClr>
                <a:srgbClr val="374C81"/>
              </a:buClr>
            </a:pPr>
            <a:endParaRPr lang="ru-RU" sz="1000" b="1" smtClean="0"/>
          </a:p>
          <a:p>
            <a:pPr algn="just" defTabSz="1216025">
              <a:lnSpc>
                <a:spcPct val="80000"/>
              </a:lnSpc>
            </a:pPr>
            <a:r>
              <a:rPr lang="ru-RU" sz="1900" b="1" smtClean="0">
                <a:solidFill>
                  <a:srgbClr val="374C81"/>
                </a:solidFill>
              </a:rPr>
              <a:t>приказ Минобрнауки России от 17.10.2013 №1155 </a:t>
            </a:r>
            <a:r>
              <a:rPr lang="ru-RU" sz="1900" b="1" smtClean="0"/>
              <a:t>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 </a:t>
            </a:r>
            <a:r>
              <a:rPr lang="ru-RU" sz="1900" b="1" smtClean="0">
                <a:solidFill>
                  <a:srgbClr val="FF0000"/>
                </a:solidFill>
              </a:rPr>
              <a:t>(с изменениями и дополнениями от 21.01.2019 приказ № 31)</a:t>
            </a:r>
            <a:r>
              <a:rPr lang="ru-RU" sz="1900" b="1" smtClean="0"/>
              <a:t>;</a:t>
            </a:r>
          </a:p>
          <a:p>
            <a:pPr algn="just" defTabSz="1216025">
              <a:lnSpc>
                <a:spcPct val="80000"/>
              </a:lnSpc>
            </a:pPr>
            <a:endParaRPr lang="ru-RU" sz="1000" b="1" smtClean="0"/>
          </a:p>
          <a:p>
            <a:pPr algn="just" defTabSz="1216025">
              <a:lnSpc>
                <a:spcPct val="80000"/>
              </a:lnSpc>
            </a:pPr>
            <a:r>
              <a:rPr lang="ru-RU" sz="1900" b="1" smtClean="0">
                <a:solidFill>
                  <a:srgbClr val="374C81"/>
                </a:solidFill>
              </a:rPr>
              <a:t>приказ Минпросвещения России от 31.07.2020 №373 «</a:t>
            </a:r>
            <a:r>
              <a:rPr lang="ru-RU" sz="1900" b="1" smtClean="0"/>
  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</a:t>
            </a:r>
            <a:r>
              <a:rPr lang="ru-RU" sz="1900" b="1" smtClean="0">
                <a:solidFill>
                  <a:srgbClr val="FF0000"/>
                </a:solidFill>
              </a:rPr>
              <a:t>(вступил в силу с 01.01.2021)</a:t>
            </a:r>
            <a:r>
              <a:rPr lang="ru-RU" sz="1900" b="1" smtClean="0"/>
              <a:t>;</a:t>
            </a:r>
          </a:p>
          <a:p>
            <a:pPr algn="just" defTabSz="1216025">
              <a:lnSpc>
                <a:spcPct val="80000"/>
              </a:lnSpc>
            </a:pPr>
            <a:endParaRPr lang="ru-RU" sz="1000" b="1" smtClean="0"/>
          </a:p>
          <a:p>
            <a:pPr algn="just" defTabSz="1216025">
              <a:lnSpc>
                <a:spcPct val="80000"/>
              </a:lnSpc>
              <a:spcBef>
                <a:spcPct val="0"/>
              </a:spcBef>
            </a:pPr>
            <a:r>
              <a:rPr lang="ru-RU" sz="1900" b="1" smtClean="0">
                <a:solidFill>
                  <a:srgbClr val="374C81"/>
                </a:solidFill>
              </a:rPr>
              <a:t>приказ Минтруда России от 18.10.2013 №544-н</a:t>
            </a:r>
            <a:r>
              <a:rPr lang="ru-RU" sz="1900" b="1" smtClean="0"/>
              <a:t> профессиональный 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</a:p>
          <a:p>
            <a:pPr algn="just" defTabSz="1216025">
              <a:lnSpc>
                <a:spcPct val="80000"/>
              </a:lnSpc>
              <a:spcBef>
                <a:spcPct val="0"/>
              </a:spcBef>
            </a:pPr>
            <a:endParaRPr lang="ru-RU" sz="1000" b="1" smtClean="0"/>
          </a:p>
          <a:p>
            <a:pPr algn="just" defTabSz="1216025">
              <a:lnSpc>
                <a:spcPct val="80000"/>
              </a:lnSpc>
              <a:spcBef>
                <a:spcPct val="0"/>
              </a:spcBef>
            </a:pPr>
            <a:r>
              <a:rPr lang="ru-RU" sz="1900" b="1" smtClean="0"/>
              <a:t> </a:t>
            </a:r>
            <a:r>
              <a:rPr lang="ru-RU" sz="1900" b="1" smtClean="0">
                <a:solidFill>
                  <a:srgbClr val="374C81"/>
                </a:solidFill>
              </a:rPr>
              <a:t>постановление Главного государственного санитарного врача Российской Федерации от 28.09.2020 №28 </a:t>
            </a:r>
            <a:r>
              <a:rPr lang="ru-RU" sz="1900" b="1" smtClean="0"/>
              <a:t>«Об утверждении СП 2.4.3648-20 «Санитарно-эпидемиологические требования к организациям воспитания и обучения, отдыха и оздоровления детей и молодежи и др. федеральные, региональные, муниципальные документы.</a:t>
            </a:r>
          </a:p>
          <a:p>
            <a:pPr defTabSz="1216025">
              <a:lnSpc>
                <a:spcPct val="80000"/>
              </a:lnSpc>
              <a:buClr>
                <a:srgbClr val="374C81"/>
              </a:buClr>
              <a:buFont typeface="Arial" charset="0"/>
              <a:buNone/>
            </a:pPr>
            <a:endParaRPr lang="ru-RU" sz="700" b="1" smtClean="0">
              <a:solidFill>
                <a:srgbClr val="374C81"/>
              </a:solidFill>
            </a:endParaRPr>
          </a:p>
          <a:p>
            <a:pPr defTabSz="1216025">
              <a:lnSpc>
                <a:spcPct val="80000"/>
              </a:lnSpc>
              <a:buClr>
                <a:srgbClr val="374C81"/>
              </a:buClr>
              <a:buFont typeface="Arial" charset="0"/>
              <a:buNone/>
            </a:pPr>
            <a:endParaRPr lang="ru-RU" sz="600" smtClean="0">
              <a:solidFill>
                <a:srgbClr val="374C8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94" y="273422"/>
            <a:ext cx="839138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Задание !!!!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ПРОЕКТНАЯ МАСТЕРСКАЯ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«Дорожная карта ФОП ДО»</a:t>
            </a:r>
          </a:p>
        </p:txBody>
      </p:sp>
      <p:sp>
        <p:nvSpPr>
          <p:cNvPr id="55298" name="TextBox 2"/>
          <p:cNvSpPr txBox="1">
            <a:spLocks noChangeArrowheads="1"/>
          </p:cNvSpPr>
          <p:nvPr/>
        </p:nvSpPr>
        <p:spPr bwMode="auto">
          <a:xfrm>
            <a:off x="288925" y="1412875"/>
            <a:ext cx="8747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АКТИВИЗАЦИЯ ПРОЕКТИРОВОЧНЫХ УМЕНИЙ КАК ОДНОГО ИЗ СОСТАВЛЯЮЩИХ ПРОФЕССИОНАЛЬНОЙ КОМПЕТЕНТНОСТИ 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разработки плана-графика введения ФОП ДО с января по август 2023 года.</a:t>
            </a:r>
          </a:p>
        </p:txBody>
      </p:sp>
      <p:sp>
        <p:nvSpPr>
          <p:cNvPr id="5" name="Овал 4"/>
          <p:cNvSpPr/>
          <p:nvPr/>
        </p:nvSpPr>
        <p:spPr>
          <a:xfrm>
            <a:off x="3851275" y="5938838"/>
            <a:ext cx="5184775" cy="803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>
                <a:solidFill>
                  <a:srgbClr val="FFFFFF"/>
                </a:solidFill>
              </a:rPr>
              <a:t>информационное обеспечение;</a:t>
            </a:r>
          </a:p>
          <a:p>
            <a:r>
              <a:rPr lang="ru-RU">
                <a:solidFill>
                  <a:srgbClr val="FFFFFF"/>
                </a:solidFill>
              </a:rPr>
              <a:t>финансовое обеспечение.</a:t>
            </a:r>
          </a:p>
        </p:txBody>
      </p:sp>
      <p:sp>
        <p:nvSpPr>
          <p:cNvPr id="6" name="Овал 5"/>
          <p:cNvSpPr/>
          <p:nvPr/>
        </p:nvSpPr>
        <p:spPr>
          <a:xfrm>
            <a:off x="4364038" y="5013325"/>
            <a:ext cx="4605337" cy="792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методическое обеспечение;</a:t>
            </a:r>
          </a:p>
        </p:txBody>
      </p:sp>
      <p:sp>
        <p:nvSpPr>
          <p:cNvPr id="7" name="Овал 6"/>
          <p:cNvSpPr/>
          <p:nvPr/>
        </p:nvSpPr>
        <p:spPr>
          <a:xfrm>
            <a:off x="4733925" y="4222750"/>
            <a:ext cx="4178300" cy="6810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</a:rPr>
              <a:t>кадровое обеспечение;</a:t>
            </a:r>
          </a:p>
        </p:txBody>
      </p:sp>
      <p:sp>
        <p:nvSpPr>
          <p:cNvPr id="8" name="Овал 7"/>
          <p:cNvSpPr/>
          <p:nvPr/>
        </p:nvSpPr>
        <p:spPr>
          <a:xfrm>
            <a:off x="4383088" y="3284538"/>
            <a:ext cx="4468812" cy="8048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</a:rPr>
              <a:t>организационно-управленческое обеспечение;</a:t>
            </a:r>
          </a:p>
        </p:txBody>
      </p:sp>
      <p:sp>
        <p:nvSpPr>
          <p:cNvPr id="9" name="Овал 8"/>
          <p:cNvSpPr/>
          <p:nvPr/>
        </p:nvSpPr>
        <p:spPr>
          <a:xfrm>
            <a:off x="4611688" y="2336800"/>
            <a:ext cx="4021137" cy="863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</a:rPr>
              <a:t>нормативно-правовое обеспечение; </a:t>
            </a:r>
          </a:p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2852936"/>
            <a:ext cx="421196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Спланируйте внедрение ФОП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-</a:t>
            </a:r>
            <a:r>
              <a:rPr lang="ru-RU" sz="2000">
                <a:latin typeface="Times New Roman" pitchFamily="18" charset="0"/>
              </a:rPr>
              <a:t>разработайте план для вашего детского сада.</a:t>
            </a:r>
            <a:endParaRPr lang="ru-RU" sz="2000" b="1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В плане распределите мероприятия по направлениям работы. </a:t>
            </a:r>
          </a:p>
          <a:p>
            <a:r>
              <a:rPr lang="ru-RU">
                <a:latin typeface="Times New Roman" pitchFamily="18" charset="0"/>
              </a:rPr>
              <a:t>Предлагаем выделить </a:t>
            </a:r>
            <a:r>
              <a:rPr lang="ru-RU" b="1">
                <a:latin typeface="Times New Roman" pitchFamily="18" charset="0"/>
              </a:rPr>
              <a:t>шесть основных направлений:</a:t>
            </a:r>
          </a:p>
          <a:p>
            <a:r>
              <a:rPr lang="ru-RU">
                <a:latin typeface="Times New Roman" pitchFamily="18" charset="0"/>
              </a:rPr>
              <a:t>Для каждого мероприятия отметьте контрольные сроки и назначьте ответственных. </a:t>
            </a:r>
          </a:p>
          <a:p>
            <a:r>
              <a:rPr lang="ru-RU">
                <a:latin typeface="Times New Roman" pitchFamily="18" charset="0"/>
              </a:rPr>
              <a:t>Укажите документы, которые должны стать результатом реализации каждого мероприятия плана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167188" y="3992563"/>
            <a:ext cx="693737" cy="1223962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Прямоугольник 1"/>
          <p:cNvSpPr>
            <a:spLocks noChangeArrowheads="1"/>
          </p:cNvSpPr>
          <p:nvPr/>
        </p:nvSpPr>
        <p:spPr bwMode="auto">
          <a:xfrm>
            <a:off x="250825" y="336550"/>
            <a:ext cx="87852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Утверждаю</a:t>
            </a:r>
          </a:p>
          <a:p>
            <a:r>
              <a:rPr lang="ru-RU">
                <a:latin typeface="Times New Roman" pitchFamily="18" charset="0"/>
              </a:rPr>
              <a:t>Приказ № ____ от __________________</a:t>
            </a:r>
          </a:p>
          <a:p>
            <a:r>
              <a:rPr lang="ru-RU">
                <a:latin typeface="Times New Roman" pitchFamily="18" charset="0"/>
              </a:rPr>
              <a:t> </a:t>
            </a:r>
          </a:p>
          <a:p>
            <a:r>
              <a:rPr lang="ru-RU">
                <a:latin typeface="Times New Roman" pitchFamily="18" charset="0"/>
              </a:rPr>
              <a:t> </a:t>
            </a:r>
          </a:p>
          <a:p>
            <a:pPr algn="ctr"/>
            <a:r>
              <a:rPr lang="ru-RU" b="1">
                <a:latin typeface="Times New Roman" pitchFamily="18" charset="0"/>
              </a:rPr>
              <a:t>ДОРОЖНАЯ КАРТА ПО ИЗУЧЕНИЮ ФОП дошкольного образования</a:t>
            </a:r>
            <a:endParaRPr lang="ru-RU">
              <a:latin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</a:rPr>
              <a:t>(Федеральной образовательной программы дошкольного образования)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 </a:t>
            </a:r>
          </a:p>
          <a:p>
            <a:r>
              <a:rPr lang="ru-RU" sz="2400" b="1">
                <a:latin typeface="Times New Roman" pitchFamily="18" charset="0"/>
              </a:rPr>
              <a:t>Первый этап: </a:t>
            </a:r>
            <a:endParaRPr lang="ru-RU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Проведение педагогического совета и создание рабочей группы для изучения , дальнейшего внедрения и управления Федеральной образовательной программой ДО</a:t>
            </a:r>
          </a:p>
          <a:p>
            <a:r>
              <a:rPr lang="ru-RU" sz="2400">
                <a:latin typeface="Times New Roman" pitchFamily="18" charset="0"/>
              </a:rPr>
              <a:t> </a:t>
            </a:r>
          </a:p>
          <a:p>
            <a:r>
              <a:rPr lang="ru-RU" sz="2400" b="1">
                <a:latin typeface="Times New Roman" pitchFamily="18" charset="0"/>
              </a:rPr>
              <a:t>Второй этап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Определение изменений и дополнений в образовательную деятельность ДОУ.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Составление плана-графика мероприятий по обеспечению подготовки к введению ФОП ДО.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950" y="0"/>
          <a:ext cx="8928100" cy="1382713"/>
        </p:xfrm>
        <a:graphic>
          <a:graphicData uri="http://schemas.openxmlformats.org/drawingml/2006/table">
            <a:tbl>
              <a:tblPr/>
              <a:tblGrid>
                <a:gridCol w="1208088"/>
                <a:gridCol w="1285875"/>
                <a:gridCol w="3860800"/>
                <a:gridCol w="1287462"/>
                <a:gridCol w="1285875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Муниципальное бюджетное дошкольное образовательное учреждение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«Детский сад № 1»(МБДОУ «Детский сад № 1»)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ПРИКАЗ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16.01.2023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7363" name="Rectangle 1"/>
          <p:cNvSpPr>
            <a:spLocks noChangeArrowheads="1"/>
          </p:cNvSpPr>
          <p:nvPr/>
        </p:nvSpPr>
        <p:spPr bwMode="auto">
          <a:xfrm>
            <a:off x="0" y="1268413"/>
            <a:ext cx="8929688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создании рабочей группы по приведению ООП в соответствие с ФОП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</a:t>
            </a:r>
          </a:p>
          <a:p>
            <a:pPr algn="ctr"/>
            <a:endParaRPr lang="ru-RU" sz="2000"/>
          </a:p>
          <a:p>
            <a:pPr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соответствии с Федеральным законом от 24.09.2022 № 371-ФЗ «О внесении изменений в Федеральный закон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статью 1 Федерального закона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обязательных требованиях в Российской Федерации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в целях приведения основной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рограммы МБДОУ «Детский сад № 1» в соответствие с федеральной образовательной программой дошкольного образования</a:t>
            </a:r>
            <a:endParaRPr lang="ru-RU" sz="2000">
              <a:latin typeface="Times New Roman" pitchFamily="18" charset="0"/>
            </a:endParaRP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ПРИКАЗЫВАЮ:</a:t>
            </a:r>
            <a:endParaRPr lang="ru-RU" sz="2000"/>
          </a:p>
          <a:p>
            <a:pPr algn="just"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Организовать в МБДОУ «Детский сад № 1» работу по разработке ООП на основе ФОП с целью приведения ООП в соответствие с ФОП ДО к 01.09.2023.</a:t>
            </a:r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Утвердить и ввести в действие с 16.01.2022 Положение о рабочей группе по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приведению ООП в соответствие с ФОП ДО (приложение 1).</a:t>
            </a:r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 Утвердить состав рабочей группы по приведению в соответствие с ФОП ДО (приложение 2).</a:t>
            </a:r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Контроль исполнения настоящего приказа оставляю за собой.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57200" y="747713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/>
            <a:r>
              <a:rPr lang="ru-RU" altLang="ru-RU" sz="3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План действий («Дорожная карта»)</a:t>
            </a:r>
          </a:p>
        </p:txBody>
      </p:sp>
      <p:sp>
        <p:nvSpPr>
          <p:cNvPr id="22531" name="Місце для вмісту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41313" y="1539875"/>
            <a:ext cx="79565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 algn="just">
              <a:buFont typeface="Arial" charset="0"/>
              <a:buAutoNum type="arabicPeriod"/>
            </a:pPr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Информационно-аналитический этап: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Times New Roman" pitchFamily="18" charset="0"/>
              </a:rPr>
              <a:t>Изучение содержания ФОП: читаем построчно, выделяем смысловые блоки, рассматриваем преемственность задач (по возрастным группам) и их интеграцию (по образовательным областям)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Times New Roman" pitchFamily="18" charset="0"/>
              </a:rPr>
              <a:t>Сравниваем свою ООП и ФОП, создаем план корректировки ООП или разработки новой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341313" y="3429000"/>
            <a:ext cx="79565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 altLang="ru-RU" b="1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Этап разработки новой структуры ООП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>
                <a:latin typeface="Times New Roman" pitchFamily="18" charset="0"/>
              </a:rPr>
              <a:t>Включение «коллективного разума», создание рабочих методических объединений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>
                <a:latin typeface="Times New Roman" pitchFamily="18" charset="0"/>
              </a:rPr>
              <a:t>Выбор эффективных методик и технологий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1313" y="4629150"/>
            <a:ext cx="7956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3. «Защита» или «Общественная приемка», «Общественная экспертиза» проекта ООП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313" y="5256213"/>
            <a:ext cx="7956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4. Утверждение новой (скорректированной) ООП в ДОО (до 31 августа 2023 года)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8300" y="5891213"/>
            <a:ext cx="7956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5. Закупка методических и дидактических материалов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1"/>
      <p:bldP spid="6" grpId="2"/>
      <p:bldP spid="7" grpId="3"/>
      <p:bldP spid="8" grpId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57200" y="6794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/>
            <a:r>
              <a:rPr lang="ru-RU" altLang="ru-RU" sz="29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Структура ФОП дошкольного образования</a:t>
            </a:r>
          </a:p>
        </p:txBody>
      </p:sp>
      <p:sp>
        <p:nvSpPr>
          <p:cNvPr id="60418" name="Місце для вмісту 2"/>
          <p:cNvSpPr txBox="1">
            <a:spLocks noChangeArrowheads="1"/>
          </p:cNvSpPr>
          <p:nvPr/>
        </p:nvSpPr>
        <p:spPr bwMode="auto">
          <a:xfrm>
            <a:off x="379413" y="1922463"/>
            <a:ext cx="3373437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200" b="1">
                <a:latin typeface="Calibri" pitchFamily="34" charset="0"/>
              </a:rPr>
              <a:t>Региональный компонент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200" b="1">
                <a:latin typeface="Calibri" pitchFamily="34" charset="0"/>
              </a:rPr>
              <a:t>Парциальные программы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ru-RU" sz="2200" b="1">
                <a:latin typeface="Calibri" pitchFamily="34" charset="0"/>
              </a:rPr>
              <a:t>Традиции ДОО</a:t>
            </a:r>
          </a:p>
        </p:txBody>
      </p:sp>
      <p:graphicFrame>
        <p:nvGraphicFramePr>
          <p:cNvPr id="5" name="Диаграмма 4">
            <a:extLst>
              <a:ext uri="{FF2B5EF4-FFF2-40B4-BE49-F238E27FC236}"/>
            </a:extLst>
          </p:cNvPr>
          <p:cNvGraphicFramePr/>
          <p:nvPr/>
        </p:nvGraphicFramePr>
        <p:xfrm>
          <a:off x="1205057" y="2277707"/>
          <a:ext cx="8108831" cy="419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57200" y="715963"/>
            <a:ext cx="8229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/>
            <a:r>
              <a:rPr lang="ru-RU" altLang="ru-RU" sz="3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25603" name="Місце для вмісту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609600" y="2128838"/>
            <a:ext cx="5081588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0" hangingPunct="0"/>
            <a:r>
              <a:rPr lang="ru-RU" sz="2800" b="1">
                <a:latin typeface="Times New Roman" pitchFamily="18" charset="0"/>
                <a:cs typeface="Courier New" pitchFamily="49" charset="0"/>
              </a:rPr>
              <a:t>Комплексные программы</a:t>
            </a:r>
          </a:p>
          <a:p>
            <a:pPr eaLnBrk="0" hangingPunct="0"/>
            <a:endParaRPr lang="ru-RU" sz="2800" b="1">
              <a:latin typeface="Times New Roman" pitchFamily="18" charset="0"/>
              <a:cs typeface="Courier New" pitchFamily="49" charset="0"/>
            </a:endParaRPr>
          </a:p>
          <a:p>
            <a:pPr eaLnBrk="0" hangingPunct="0"/>
            <a:endParaRPr lang="ru-RU" sz="2800" b="1">
              <a:latin typeface="Times New Roman" pitchFamily="18" charset="0"/>
              <a:cs typeface="Courier New" pitchFamily="49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cs typeface="Courier New" pitchFamily="49" charset="0"/>
              </a:rPr>
              <a:t>Авторские технологии и самостоятельные линейки пособий внутри комплексных программ</a:t>
            </a:r>
          </a:p>
          <a:p>
            <a:pPr eaLnBrk="0" hangingPunct="0"/>
            <a:endParaRPr lang="ru-RU" sz="2800" b="1">
              <a:latin typeface="Times New Roman" pitchFamily="18" charset="0"/>
              <a:cs typeface="Courier New" pitchFamily="49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cs typeface="Courier New" pitchFamily="49" charset="0"/>
              </a:rPr>
              <a:t>Парциальные программы </a:t>
            </a:r>
            <a:endParaRPr lang="ru-RU" sz="2800" i="1">
              <a:latin typeface="Times New Roman" pitchFamily="18" charset="0"/>
            </a:endParaRPr>
          </a:p>
          <a:p>
            <a:pPr eaLnBrk="0" hangingPunct="0"/>
            <a:endParaRPr lang="ru-RU" sz="2300" b="1">
              <a:latin typeface="Calibri" pitchFamily="34" charset="0"/>
              <a:cs typeface="Courier New" pitchFamily="49" charset="0"/>
            </a:endParaRPr>
          </a:p>
          <a:p>
            <a:pPr eaLnBrk="0" hangingPunct="0"/>
            <a:endParaRPr lang="ru-RU" sz="2300" i="1">
              <a:latin typeface="Calibri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6286790" y="1504597"/>
            <a:ext cx="838691" cy="17851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/>
            </a:extLst>
          </p:cNvPr>
          <p:cNvSpPr/>
          <p:nvPr/>
        </p:nvSpPr>
        <p:spPr>
          <a:xfrm>
            <a:off x="6134506" y="2894861"/>
            <a:ext cx="114326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+mn-cs"/>
              </a:rPr>
              <a:t>+</a:t>
            </a: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6134505" y="4573998"/>
            <a:ext cx="114326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+mn-cs"/>
              </a:rPr>
              <a:t>+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Місце для вмісту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23863" y="1484313"/>
            <a:ext cx="82105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2400" b="1">
                <a:latin typeface="Times New Roman" pitchFamily="18" charset="0"/>
              </a:rPr>
              <a:t>Авторские технологии и самостоятельные линейки пособий внутри комплексных программ</a:t>
            </a:r>
          </a:p>
        </p:txBody>
      </p:sp>
      <p:sp>
        <p:nvSpPr>
          <p:cNvPr id="5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68313" y="260350"/>
            <a:ext cx="82073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/>
            <a:r>
              <a:rPr lang="ru-RU" altLang="ru-RU" sz="3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468313" y="2565400"/>
            <a:ext cx="8496300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F0000"/>
                </a:solidFill>
              </a:rPr>
              <a:t>Федеральный закон от 29.12.2012 №273-ФЗ «Об образовании в Российской Федерации»</a:t>
            </a:r>
          </a:p>
          <a:p>
            <a:pPr algn="just"/>
            <a:r>
              <a:rPr lang="ru-RU" sz="2400" b="1">
                <a:solidFill>
                  <a:srgbClr val="FF0000"/>
                </a:solidFill>
              </a:rPr>
              <a:t>Статья 28. Компетенции, права, обязанности и ответственность образовательной организации</a:t>
            </a:r>
          </a:p>
          <a:p>
            <a:pPr algn="just"/>
            <a:r>
              <a:rPr lang="ru-RU" sz="2400" b="1"/>
              <a:t>2. Образовательные организации при реализации образовательных программ свободны в определении </a:t>
            </a:r>
            <a:r>
              <a:rPr lang="ru-RU" sz="2400" b="1">
                <a:solidFill>
                  <a:srgbClr val="FF0000"/>
                </a:solidFill>
              </a:rPr>
              <a:t>содержания образования</a:t>
            </a:r>
            <a:r>
              <a:rPr lang="ru-RU" sz="2400" b="1"/>
              <a:t>, выборе </a:t>
            </a:r>
            <a:r>
              <a:rPr lang="ru-RU" sz="2400" b="1">
                <a:solidFill>
                  <a:srgbClr val="FF0000"/>
                </a:solidFill>
              </a:rPr>
              <a:t>образовательных технологий, а также в выборе учебно-методического обеспечения</a:t>
            </a:r>
            <a:r>
              <a:rPr lang="ru-RU" sz="2400" b="1"/>
              <a:t>, если иное не установлено настоящим Федеральным законом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Місце для вмісту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57200" y="1052513"/>
            <a:ext cx="8435975" cy="540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4713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23.4. Формы, способы, методы и средства реализации Федеральной программы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определяет самостоятельно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Существенное значение имеют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сформировавшиеся у педагога практики воспитания и обучения детей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оценка результативности форм, методов, средств образовательной деятельности применительно к конкретной возрастной группе детей.</a:t>
            </a:r>
          </a:p>
          <a:p>
            <a:pPr marL="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4713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rPr>
              <a:t>23.10. Вариативность форм, методов и средств реализации 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Courier New" pitchFamily="49" charset="0"/>
              </a:rPr>
              <a:t>Важное значение имеет признание приоритетной субъективной позиции ребёнка в образовательном процессе</a:t>
            </a:r>
            <a:r>
              <a:rPr lang="ru-RU" b="1">
                <a:latin typeface="Times New Roman" pitchFamily="18" charset="0"/>
                <a:cs typeface="Courier New" pitchFamily="49" charset="0"/>
              </a:rPr>
              <a:t>.</a:t>
            </a:r>
          </a:p>
          <a:p>
            <a:pPr marL="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4713" algn="l"/>
              </a:tabLst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23.12. Выбор педагогом педагогически обоснованных форм, методов, средств реализации 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обеспечивает их вариативность.</a:t>
            </a:r>
          </a:p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4713" algn="l"/>
              </a:tabLst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457200" y="333375"/>
            <a:ext cx="82296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/>
            <a:r>
              <a:rPr lang="ru-RU" altLang="ru-RU" sz="3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Методы педагогической работы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370" y="2348881"/>
            <a:ext cx="2430609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8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94013" y="2060575"/>
            <a:ext cx="693737" cy="1223963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93283" y="2420889"/>
            <a:ext cx="4803346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ЕДИНАЯ СЕТКА ПЛАНИРОВАНИЯ</a:t>
            </a:r>
          </a:p>
        </p:txBody>
      </p:sp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3241675" y="3789363"/>
            <a:ext cx="1851025" cy="52228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5151438" y="3789363"/>
            <a:ext cx="3760787" cy="830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ВОСПИТАТЕЛЬНАЯ РАБОТА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759450" y="3303588"/>
            <a:ext cx="1157288" cy="431800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8856" y="5661249"/>
            <a:ext cx="7986287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МАТРИЦА КАЛЕНДАРНОГО ПЛАНИРОВАНИЯ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559300" y="4760913"/>
            <a:ext cx="2603500" cy="863600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571" name="TextBox 10"/>
          <p:cNvSpPr txBox="1">
            <a:spLocks noChangeArrowheads="1"/>
          </p:cNvSpPr>
          <p:nvPr/>
        </p:nvSpPr>
        <p:spPr bwMode="auto">
          <a:xfrm>
            <a:off x="231775" y="333375"/>
            <a:ext cx="8739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РАБОЧАЯ ПРОГРАММА ПЕДАГОГА – КОНКРЕТИЗИРУЕТ ФОП В КАЖДОМ ВОЗРАСТНОМ ПЕРИОДЕ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919663" y="1125538"/>
            <a:ext cx="1677987" cy="503237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51520" y="0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500" b="1" u="sng" smtClean="0">
                <a:hlinkClick r:id="rId2"/>
              </a:rPr>
              <a:t>Федеральный закон от 24.09.2022 N 371-ФЗ «О внесении изменений в Федеральный закон «Об образовании в Российской Федерации" и статью 1 Федерального закона «Об обязательных требованиях в Российской Федерации»</a:t>
            </a:r>
            <a:endParaRPr lang="ru-RU" sz="2500" b="1" smtClean="0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500" smtClean="0"/>
              <a:t>Привести в соответствие с ФОП ДО свои образовательные программы детские сады должны не позднее </a:t>
            </a:r>
            <a:r>
              <a:rPr lang="ru-RU" sz="2500" b="1" smtClean="0"/>
              <a:t>до 01.09.2023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1400" smtClean="0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500" smtClean="0"/>
              <a:t>(4. Основные общеобразовательные программы подлежат приведению в соответствие с федеральными основными общеобразовательными программами не позднее                 1 сентября 2023 года. </a:t>
            </a:r>
            <a:r>
              <a:rPr lang="ru-RU" sz="2500" smtClean="0">
                <a:hlinkClick r:id="rId3"/>
              </a:rPr>
              <a:t>п. 4 ст. 3 Федерального закона от 24.09.2022 № 371-ФЗ</a:t>
            </a:r>
            <a:r>
              <a:rPr lang="ru-RU" sz="2500" smtClean="0"/>
              <a:t>).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2500" smtClean="0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500" smtClean="0"/>
              <a:t>До этого срока Минпросвещения России планирует обеспечить методическую поддержку педагогическим коллективам.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620713"/>
            <a:ext cx="8496300" cy="5903912"/>
          </a:xfrm>
        </p:spPr>
        <p:txBody>
          <a:bodyPr>
            <a:noAutofit/>
          </a:bodyPr>
          <a:lstStyle/>
          <a:p>
            <a:pPr algn="just"/>
            <a:r>
              <a:rPr lang="ru-RU" sz="1800" smtClean="0"/>
              <a:t>Программа определяет единые для Российской Федерации базовые объем и содержание дошкольного образования и планируемые результаты освоения образовательной программы. </a:t>
            </a:r>
          </a:p>
          <a:p>
            <a:pPr algn="just"/>
            <a:r>
              <a:rPr lang="ru-RU" sz="1800" smtClean="0"/>
              <a:t>В связи с этим содержание и планируемые результаты образовательной программы каждого ДОО должны быть не ниже тех, которые предусматривает ФОП ДО (</a:t>
            </a:r>
            <a:r>
              <a:rPr lang="ru-RU" sz="1800" smtClean="0">
                <a:hlinkClick r:id="rId2"/>
              </a:rPr>
              <a:t>п. 6 ст. 12 Федерального закона от 29.12.2012 № 273-ФЗ</a:t>
            </a:r>
            <a:r>
              <a:rPr lang="ru-RU" sz="1800" smtClean="0"/>
              <a:t>).</a:t>
            </a:r>
          </a:p>
          <a:p>
            <a:pPr>
              <a:buFont typeface="Arial" charset="0"/>
              <a:buNone/>
            </a:pPr>
            <a:r>
              <a:rPr lang="ru-RU" sz="1800" smtClean="0"/>
              <a:t>      в статье 12:</a:t>
            </a:r>
          </a:p>
          <a:p>
            <a:pPr algn="just"/>
            <a:r>
              <a:rPr lang="ru-RU" sz="1800" smtClean="0"/>
              <a:t>а) в части 6.1. слова «с учетом соответствующих </a:t>
            </a:r>
            <a:r>
              <a:rPr lang="ru-RU" sz="1800" u="sng" smtClean="0"/>
              <a:t>примерных</a:t>
            </a:r>
            <a:r>
              <a:rPr lang="ru-RU" sz="1800" smtClean="0"/>
              <a:t> образовательных программ дошкольного образования» заменить словами «соответствующей </a:t>
            </a:r>
            <a:r>
              <a:rPr lang="ru-RU" sz="1800" u="sng" smtClean="0"/>
              <a:t>федеральной</a:t>
            </a:r>
            <a:r>
              <a:rPr lang="ru-RU" sz="1800" smtClean="0"/>
              <a:t> образовательной программой дошкольного образования», </a:t>
            </a:r>
          </a:p>
          <a:p>
            <a:pPr algn="just"/>
            <a:r>
              <a:rPr lang="ru-RU" sz="1800" smtClean="0"/>
              <a:t>дополнить предложением следующего содержания: «</a:t>
            </a:r>
            <a:r>
              <a:rPr lang="ru-RU" sz="1800" smtClean="0">
                <a:solidFill>
                  <a:srgbClr val="FF0000"/>
                </a:solidFill>
              </a:rPr>
              <a:t>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образования.»;</a:t>
            </a:r>
          </a:p>
          <a:p>
            <a:pPr algn="just"/>
            <a:r>
              <a:rPr lang="ru-RU" sz="1800" smtClean="0"/>
              <a:t>Теперь детские сады будут разрабатывать и утверждать свои образовательные программы в соответствии ФГОС и ФОП ДО. При этом закон разрешает не утверждать собственную учебно-методическую документацию, если детский сад применяет федеральную (</a:t>
            </a:r>
            <a:r>
              <a:rPr lang="ru-RU" sz="1800" smtClean="0">
                <a:hlinkClick r:id="rId3"/>
              </a:rPr>
              <a:t>п. 6.4 ст. 12 Федерального закона от 29.12.2012 №273-ФЗ</a:t>
            </a:r>
            <a:r>
              <a:rPr lang="ru-RU" sz="1800" smtClean="0"/>
              <a:t>).</a:t>
            </a:r>
          </a:p>
          <a:p>
            <a:endParaRPr lang="ru-RU" sz="200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15008" y="836712"/>
            <a:ext cx="8928992" cy="288032"/>
          </a:xfrm>
        </p:spPr>
        <p:txBody>
          <a:bodyPr rtlCol="0">
            <a:normAutofit fontScale="90000"/>
          </a:bodyPr>
          <a:lstStyle/>
          <a:p>
            <a:pPr defTabSz="1216152" fontAlgn="auto">
              <a:spcAft>
                <a:spcPts val="0"/>
              </a:spcAft>
              <a:defRPr/>
            </a:pPr>
            <a:r>
              <a:rPr lang="ru-RU" sz="1800" b="1">
                <a:solidFill>
                  <a:srgbClr val="374C81"/>
                </a:solidFill>
                <a:latin typeface="+mn-lt"/>
              </a:rPr>
              <a:t>Приказ Министерства просвещения РФ от 31.07.2020 №373 </a:t>
            </a:r>
            <a:r>
              <a:rPr lang="ru-RU" sz="1800" b="1" smtClean="0">
                <a:solidFill>
                  <a:srgbClr val="374C81"/>
                </a:solidFill>
                <a:latin typeface="+mn-lt"/>
              </a:rPr>
              <a:t/>
            </a:r>
            <a:br>
              <a:rPr lang="ru-RU" sz="1800" b="1" smtClean="0">
                <a:solidFill>
                  <a:srgbClr val="374C81"/>
                </a:solidFill>
                <a:latin typeface="+mn-lt"/>
              </a:rPr>
            </a:br>
            <a:r>
              <a:rPr lang="ru-RU" sz="1800" b="1" smtClean="0">
                <a:latin typeface="+mn-lt"/>
              </a:rPr>
              <a:t>«Об </a:t>
            </a:r>
            <a:r>
              <a:rPr lang="ru-RU" sz="1800" b="1">
                <a:latin typeface="+mn-lt"/>
              </a:rPr>
              <a:t>утверждении Порядка организации и осуществления образовательной </a:t>
            </a:r>
            <a:r>
              <a:rPr lang="ru-RU" sz="1800" b="1" smtClean="0">
                <a:latin typeface="+mn-lt"/>
              </a:rPr>
              <a:t>деятельности</a:t>
            </a:r>
            <a:br>
              <a:rPr lang="ru-RU" sz="1800" b="1" smtClean="0">
                <a:latin typeface="+mn-lt"/>
              </a:rPr>
            </a:br>
            <a:r>
              <a:rPr lang="ru-RU" sz="1800" b="1" smtClean="0">
                <a:latin typeface="+mn-lt"/>
              </a:rPr>
              <a:t>по ООП - ОП ДО»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ru-RU" sz="1800" b="1">
                <a:solidFill>
                  <a:srgbClr val="FF0000"/>
                </a:solidFill>
                <a:latin typeface="+mn-lt"/>
              </a:rPr>
              <a:t>вступил в силу с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01.01.2021)</a:t>
            </a:r>
            <a:br>
              <a:rPr lang="ru-RU" sz="1800" b="1" smtClean="0">
                <a:solidFill>
                  <a:srgbClr val="FF0000"/>
                </a:solidFill>
                <a:latin typeface="+mn-lt"/>
              </a:rPr>
            </a:br>
            <a:r>
              <a:rPr lang="ru-RU" smtClean="0">
                <a:solidFill>
                  <a:srgbClr val="374C81"/>
                </a:solidFill>
                <a:latin typeface="Century Gothic"/>
              </a:rPr>
              <a:t> </a:t>
            </a:r>
            <a:endParaRPr lang="ru-RU" sz="3100" b="1" i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850" y="836613"/>
            <a:ext cx="8496300" cy="5616575"/>
          </a:xfrm>
        </p:spPr>
        <p:txBody>
          <a:bodyPr>
            <a:noAutofit/>
          </a:bodyPr>
          <a:lstStyle/>
          <a:p>
            <a:pPr marL="0" indent="0" algn="ctr">
              <a:buFont typeface="Arial" charset="0"/>
              <a:buNone/>
            </a:pPr>
            <a:endParaRPr lang="ru-RU" sz="1800" b="1" smtClean="0"/>
          </a:p>
          <a:p>
            <a:pPr marL="0" indent="0" algn="ctr">
              <a:buFont typeface="Arial" charset="0"/>
              <a:buNone/>
            </a:pPr>
            <a:r>
              <a:rPr lang="ru-RU" sz="1800" b="1" smtClean="0"/>
              <a:t>Изменился Порядок организации образовательной деятельности в ДОО. </a:t>
            </a:r>
          </a:p>
          <a:p>
            <a:pPr marL="0" indent="0" algn="just"/>
            <a:r>
              <a:rPr lang="ru-RU" sz="1600" smtClean="0"/>
              <a:t>Изменения коснулись двух пунктов Порядка и действуют с 12 января (</a:t>
            </a:r>
            <a:r>
              <a:rPr lang="ru-RU" sz="1600" smtClean="0">
                <a:hlinkClick r:id="rId2"/>
              </a:rPr>
              <a:t>приказ Минпросвещения России от 01.12.2022 №1048</a:t>
            </a:r>
            <a:r>
              <a:rPr lang="ru-RU" sz="1600" smtClean="0"/>
              <a:t>, </a:t>
            </a:r>
            <a:r>
              <a:rPr lang="ru-RU" sz="1600" smtClean="0">
                <a:solidFill>
                  <a:srgbClr val="FF0000"/>
                </a:solidFill>
              </a:rPr>
              <a:t>зарегистрирован Минюстом 12.01.2023</a:t>
            </a:r>
            <a:r>
              <a:rPr lang="ru-RU" sz="1600" smtClean="0"/>
              <a:t>).</a:t>
            </a:r>
          </a:p>
          <a:p>
            <a:pPr marL="0" indent="0" algn="just"/>
            <a:r>
              <a:rPr lang="ru-RU" sz="1600" b="1" smtClean="0"/>
              <a:t>Необходимо разрабатывать </a:t>
            </a:r>
            <a:r>
              <a:rPr lang="ru-RU" sz="1600" smtClean="0"/>
              <a:t>образовательные программы дошкольного образования </a:t>
            </a:r>
            <a:r>
              <a:rPr lang="ru-RU" sz="1600" b="1" smtClean="0"/>
              <a:t>в соответствии </a:t>
            </a:r>
            <a:r>
              <a:rPr lang="ru-RU" sz="1600" smtClean="0"/>
              <a:t>с ФГОС ДО и ФОП ДО вместо </a:t>
            </a:r>
            <a:r>
              <a:rPr lang="ru-RU" sz="1600" u="sng" smtClean="0"/>
              <a:t>примерных</a:t>
            </a:r>
            <a:r>
              <a:rPr lang="ru-RU" sz="1600" smtClean="0"/>
              <a:t> образовательных программ, как было ранее.</a:t>
            </a:r>
          </a:p>
          <a:p>
            <a:pPr marL="0" indent="0" algn="just"/>
            <a:r>
              <a:rPr lang="ru-RU" sz="1600" smtClean="0"/>
              <a:t>По новым правилам, содержание и планируемые результаты образовательных программ всех ДОО должны быть не ниже, чем в ФОП ДО (</a:t>
            </a:r>
            <a:r>
              <a:rPr lang="ru-RU" sz="1600" smtClean="0">
                <a:hlinkClick r:id="rId2"/>
              </a:rPr>
              <a:t>п. 1</a:t>
            </a:r>
            <a:r>
              <a:rPr lang="ru-RU" sz="1600" smtClean="0"/>
              <a:t> Изменений, утвержденных </a:t>
            </a:r>
            <a:r>
              <a:rPr lang="ru-RU" sz="1600" smtClean="0">
                <a:hlinkClick r:id="rId2"/>
              </a:rPr>
              <a:t>приказом Минпросвещения России от 01.12.2022 №1048</a:t>
            </a:r>
            <a:r>
              <a:rPr lang="ru-RU" sz="1600" smtClean="0"/>
              <a:t>).</a:t>
            </a:r>
          </a:p>
          <a:p>
            <a:pPr marL="0" indent="0" algn="just"/>
            <a:r>
              <a:rPr lang="ru-RU" sz="1600" smtClean="0"/>
              <a:t>Еще одно изменение коснулось семейных дошкольных групп, которые могут организовывать ДОО. Теперь цель данных семейных групп – удовлетворить потребность населения не в услугах дошкольного образования в семьях, а «в дошкольном образовании в семьях» (</a:t>
            </a:r>
            <a:r>
              <a:rPr lang="ru-RU" sz="1600" smtClean="0">
                <a:hlinkClick r:id="rId2"/>
              </a:rPr>
              <a:t>п. 2</a:t>
            </a:r>
            <a:r>
              <a:rPr lang="ru-RU" sz="1600" smtClean="0"/>
              <a:t> Изменений, утвержденных </a:t>
            </a:r>
            <a:r>
              <a:rPr lang="ru-RU" sz="1600" smtClean="0">
                <a:hlinkClick r:id="rId2"/>
              </a:rPr>
              <a:t>приказом Минпросвещения России от 01.12.2022 №1048</a:t>
            </a:r>
            <a:r>
              <a:rPr lang="ru-RU" sz="1600" smtClean="0"/>
              <a:t>).</a:t>
            </a:r>
          </a:p>
          <a:p>
            <a:pPr marL="0" indent="0" algn="just"/>
            <a:r>
              <a:rPr lang="ru-RU" sz="1600" smtClean="0"/>
              <a:t> Данное положение соответствует федеральному закону, который исключил понятие «образовательная услуга» из </a:t>
            </a:r>
            <a:r>
              <a:rPr lang="ru-RU" sz="1600" smtClean="0">
                <a:hlinkClick r:id="rId2"/>
              </a:rPr>
              <a:t>закона</a:t>
            </a:r>
            <a:r>
              <a:rPr lang="ru-RU" sz="1600" smtClean="0"/>
              <a:t> об образовании. При этом семейные дошкольные группы также могут быть любой направленности или осуществлять присмотр и уход за детьми и не реализовывать образовательную программу дошкольного образования.</a:t>
            </a:r>
          </a:p>
          <a:p>
            <a:pPr marL="0" indent="0" algn="just"/>
            <a:r>
              <a:rPr lang="ru-RU" sz="1600" b="1" smtClean="0"/>
              <a:t>Источник: </a:t>
            </a:r>
            <a:r>
              <a:rPr lang="ru-RU" sz="1600" smtClean="0">
                <a:hlinkClick r:id="rId2"/>
              </a:rPr>
              <a:t>Федеральный закон от 14.07.2022 №295-ФЗ</a:t>
            </a:r>
            <a:r>
              <a:rPr lang="ru-RU" sz="1600" smtClean="0"/>
              <a:t>, </a:t>
            </a:r>
            <a:r>
              <a:rPr lang="ru-RU" sz="1600" smtClean="0">
                <a:hlinkClick r:id="rId2"/>
              </a:rPr>
              <a:t>приказ Минпросвещения России от 01.12.2022 №1048</a:t>
            </a:r>
            <a:r>
              <a:rPr lang="ru-RU" sz="1600" smtClean="0"/>
              <a:t>, </a:t>
            </a:r>
            <a:r>
              <a:rPr lang="ru-RU" sz="1600" smtClean="0">
                <a:hlinkClick r:id="rId2"/>
              </a:rPr>
              <a:t>приказ Минпросвещения России от 31.07.2020 №373</a:t>
            </a:r>
            <a:r>
              <a:rPr lang="ru-RU" sz="1600" smtClean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7984" y="1139259"/>
            <a:ext cx="4550359" cy="50629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>
                <a:latin typeface="+mn-lt"/>
                <a:cs typeface="+mn-cs"/>
              </a:rPr>
              <a:t>1.6. Стандарт направлен на решение следующих задач</a:t>
            </a:r>
            <a:r>
              <a:rPr lang="ru-RU" sz="1700">
                <a:latin typeface="+mn-lt"/>
                <a:cs typeface="+mn-cs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>
                <a:latin typeface="+mn-lt"/>
                <a:cs typeface="+mn-cs"/>
              </a:rPr>
              <a:t>П. 3) </a:t>
            </a:r>
            <a:r>
              <a:rPr lang="ru-RU" sz="1700">
                <a:latin typeface="+mn-lt"/>
                <a:cs typeface="+mn-cs"/>
              </a:rPr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</a:t>
            </a:r>
            <a:r>
              <a:rPr lang="ru-RU" sz="1700" strike="sngStrike">
                <a:solidFill>
                  <a:srgbClr val="FF0000"/>
                </a:solidFill>
                <a:latin typeface="+mn-lt"/>
                <a:cs typeface="+mn-cs"/>
              </a:rPr>
              <a:t>основных</a:t>
            </a:r>
            <a:r>
              <a:rPr lang="ru-RU" sz="170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1700">
                <a:latin typeface="+mn-lt"/>
                <a:cs typeface="+mn-cs"/>
              </a:rPr>
              <a:t>образовательных программ дошкольного и начального общего образования);</a:t>
            </a:r>
            <a:endParaRPr lang="ru-RU" sz="170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>
                <a:latin typeface="+mn-lt"/>
                <a:cs typeface="+mn-cs"/>
                <a:hlinkClick r:id="rId7"/>
              </a:rPr>
              <a:t>В подпункте </a:t>
            </a:r>
            <a:r>
              <a:rPr lang="ru-RU" sz="1700">
                <a:latin typeface="+mn-lt"/>
                <a:cs typeface="+mn-cs"/>
                <a:hlinkClick r:id="rId7"/>
              </a:rPr>
              <a:t>3 пункта 1.6</a:t>
            </a:r>
            <a:r>
              <a:rPr lang="ru-RU" sz="1700">
                <a:latin typeface="+mn-lt"/>
                <a:cs typeface="+mn-cs"/>
              </a:rPr>
              <a:t> </a:t>
            </a:r>
            <a:r>
              <a:rPr lang="ru-RU" sz="1700" b="1">
                <a:latin typeface="+mn-lt"/>
                <a:cs typeface="+mn-cs"/>
              </a:rPr>
              <a:t>ФГОС </a:t>
            </a:r>
            <a:r>
              <a:rPr lang="ru-RU" sz="1700" b="1">
                <a:latin typeface="+mn-lt"/>
                <a:cs typeface="+mn-cs"/>
              </a:rPr>
              <a:t>ДО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>
                <a:latin typeface="+mn-lt"/>
                <a:cs typeface="+mn-cs"/>
              </a:rPr>
              <a:t>слово «</a:t>
            </a:r>
            <a:r>
              <a:rPr lang="ru-RU" sz="1700" b="1">
                <a:solidFill>
                  <a:srgbClr val="FF0000"/>
                </a:solidFill>
                <a:latin typeface="+mn-lt"/>
                <a:cs typeface="+mn-cs"/>
              </a:rPr>
              <a:t>основных</a:t>
            </a:r>
            <a:r>
              <a:rPr lang="ru-RU" sz="1700" b="1">
                <a:latin typeface="+mn-lt"/>
                <a:cs typeface="+mn-cs"/>
              </a:rPr>
              <a:t>» исключить</a:t>
            </a:r>
            <a:r>
              <a:rPr lang="ru-RU" sz="1700">
                <a:latin typeface="+mn-lt"/>
                <a:cs typeface="+mn-cs"/>
              </a:rPr>
              <a:t>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>
                <a:latin typeface="+mn-lt"/>
                <a:cs typeface="+mn-cs"/>
              </a:rPr>
              <a:t>б) </a:t>
            </a:r>
            <a:r>
              <a:rPr lang="ru-RU" sz="1700">
                <a:latin typeface="+mn-lt"/>
                <a:cs typeface="+mn-cs"/>
                <a:hlinkClick r:id="rId8"/>
              </a:rPr>
              <a:t>пункт 1.7</a:t>
            </a:r>
            <a:r>
              <a:rPr lang="ru-RU" sz="1700">
                <a:latin typeface="+mn-lt"/>
                <a:cs typeface="+mn-cs"/>
              </a:rPr>
              <a:t> изложить в следующей редакции: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>
                <a:latin typeface="+mn-lt"/>
                <a:cs typeface="+mn-cs"/>
              </a:rPr>
              <a:t>«1.7</a:t>
            </a:r>
            <a:r>
              <a:rPr lang="ru-RU" sz="1700">
                <a:latin typeface="+mn-lt"/>
                <a:cs typeface="+mn-cs"/>
              </a:rPr>
              <a:t>. Стандарт является основой для: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700">
                <a:latin typeface="+mn-lt"/>
                <a:cs typeface="+mn-cs"/>
              </a:rPr>
              <a:t>разработки </a:t>
            </a:r>
            <a:r>
              <a:rPr lang="ru-RU" sz="1700">
                <a:latin typeface="+mn-lt"/>
                <a:cs typeface="+mn-cs"/>
              </a:rPr>
              <a:t>федеральной образовательной программы дошкольного образования (далее - федеральная программа) &lt;3</a:t>
            </a:r>
            <a:r>
              <a:rPr lang="ru-RU" sz="1700">
                <a:latin typeface="+mn-lt"/>
                <a:cs typeface="+mn-cs"/>
              </a:rPr>
              <a:t>&gt;»;</a:t>
            </a:r>
            <a:endParaRPr lang="ru-RU" sz="170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700" strike="sngStrike">
                <a:solidFill>
                  <a:srgbClr val="FF0000"/>
                </a:solidFill>
                <a:latin typeface="+mn-lt"/>
                <a:cs typeface="+mn-cs"/>
              </a:rPr>
              <a:t>разработки </a:t>
            </a:r>
            <a:r>
              <a:rPr lang="ru-RU" sz="1700" strike="sngStrike">
                <a:solidFill>
                  <a:srgbClr val="FF0000"/>
                </a:solidFill>
                <a:latin typeface="+mn-lt"/>
                <a:cs typeface="+mn-cs"/>
              </a:rPr>
              <a:t>вариативных примерных образовательных программ дошкольного образования (далее </a:t>
            </a:r>
            <a:r>
              <a:rPr lang="ru-RU" sz="1700" strike="sngStrike">
                <a:solidFill>
                  <a:srgbClr val="FF0000"/>
                </a:solidFill>
                <a:latin typeface="+mn-lt"/>
                <a:cs typeface="+mn-cs"/>
              </a:rPr>
              <a:t>– прим. </a:t>
            </a:r>
            <a:r>
              <a:rPr lang="ru-RU" sz="1700" strike="sngStrike">
                <a:solidFill>
                  <a:srgbClr val="FF0000"/>
                </a:solidFill>
                <a:latin typeface="+mn-lt"/>
                <a:cs typeface="+mn-cs"/>
              </a:rPr>
              <a:t>программы);</a:t>
            </a:r>
          </a:p>
        </p:txBody>
      </p:sp>
      <p:sp>
        <p:nvSpPr>
          <p:cNvPr id="23555" name="Прямоугольник 6"/>
          <p:cNvSpPr>
            <a:spLocks noChangeArrowheads="1"/>
          </p:cNvSpPr>
          <p:nvPr/>
        </p:nvSpPr>
        <p:spPr bwMode="auto">
          <a:xfrm>
            <a:off x="323850" y="1133475"/>
            <a:ext cx="326231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b="1">
                <a:latin typeface="Times New Roman" pitchFamily="18" charset="0"/>
              </a:rPr>
              <a:t>Приказ Минпросвещения России от 08.11.2022 N 955</a:t>
            </a:r>
            <a:br>
              <a:rPr lang="ru-RU" sz="1700" b="1">
                <a:latin typeface="Times New Roman" pitchFamily="18" charset="0"/>
              </a:rPr>
            </a:br>
            <a:r>
              <a:rPr lang="ru-RU" sz="1700">
                <a:latin typeface="Times New Roman" pitchFamily="18" charset="0"/>
              </a:rPr>
              <a:t>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</a:t>
            </a:r>
            <a:br>
              <a:rPr lang="ru-RU" sz="1700">
                <a:latin typeface="Times New Roman" pitchFamily="18" charset="0"/>
              </a:rPr>
            </a:br>
            <a:r>
              <a:rPr lang="ru-RU" sz="1700">
                <a:latin typeface="Times New Roman" pitchFamily="18" charset="0"/>
              </a:rPr>
              <a:t>(зарегистрировано в Минюсте России 06.02.2023 №72264)</a:t>
            </a:r>
          </a:p>
        </p:txBody>
      </p:sp>
      <p:sp>
        <p:nvSpPr>
          <p:cNvPr id="23556" name="Прямоугольник 7"/>
          <p:cNvSpPr>
            <a:spLocks noChangeArrowheads="1"/>
          </p:cNvSpPr>
          <p:nvPr/>
        </p:nvSpPr>
        <p:spPr bwMode="auto">
          <a:xfrm>
            <a:off x="179388" y="3163888"/>
            <a:ext cx="39957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138" y="1060450"/>
            <a:ext cx="484187" cy="5397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8" name="Прямоугольник 9"/>
          <p:cNvSpPr>
            <a:spLocks noChangeArrowheads="1"/>
          </p:cNvSpPr>
          <p:nvPr/>
        </p:nvSpPr>
        <p:spPr bwMode="auto">
          <a:xfrm>
            <a:off x="2286000" y="2274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Arial"/>
        <a:cs typeface="Arial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3591</Words>
  <Application>Aspose.Slides for .NET</Application>
  <PresentationFormat>Экран (4:3)</PresentationFormat>
  <Paragraphs>379</Paragraphs>
  <Slides>48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6" baseType="lpstr">
      <vt:lpstr>Times New Roman</vt:lpstr>
      <vt:lpstr>Arial</vt:lpstr>
      <vt:lpstr>Calibri</vt:lpstr>
      <vt:lpstr>Century Gothic</vt:lpstr>
      <vt:lpstr>Wingdings</vt:lpstr>
      <vt:lpstr>Courier New</vt:lpstr>
      <vt:lpstr>Symbol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</vt:lpstr>
      <vt:lpstr>Слайд 17</vt:lpstr>
      <vt:lpstr>Слайд 18</vt:lpstr>
      <vt:lpstr>Федеральная образовательная программа дошкольного образования (ФОП ДО) </vt:lpstr>
      <vt:lpstr>федеральная основная общеобразовательная программа</vt:lpstr>
      <vt:lpstr>Цель ФОП ДО </vt:lpstr>
      <vt:lpstr>Задачи ФОП ДО </vt:lpstr>
      <vt:lpstr>Принципы ФОП ДО </vt:lpstr>
      <vt:lpstr>2. Планируемые результаты</vt:lpstr>
      <vt:lpstr>3. Педагогическая диагностика достижения планируемых результатов</vt:lpstr>
      <vt:lpstr>Слайд 26</vt:lpstr>
      <vt:lpstr>Слайд 27</vt:lpstr>
      <vt:lpstr>Психологическая диагностика</vt:lpstr>
      <vt:lpstr>Структура ФОП ДО</vt:lpstr>
      <vt:lpstr>Структура ФОП ДО</vt:lpstr>
      <vt:lpstr>Структура ФОП ДО</vt:lpstr>
      <vt:lpstr>Структура ФОП ДО</vt:lpstr>
      <vt:lpstr>Слайд 33</vt:lpstr>
      <vt:lpstr>Направления воспитания и базовые ценности</vt:lpstr>
      <vt:lpstr>Слайд 35</vt:lpstr>
      <vt:lpstr>Содержательный раздел.  Федеральная рабочая программа воспитания в ФОП ДО </vt:lpstr>
      <vt:lpstr>Содержательный раздел.  Программа коррекционно-развивающей работы 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политики»</dc:title>
  <dc:creator>user</dc:creator>
  <cp:lastModifiedBy>9сад</cp:lastModifiedBy>
  <cp:revision>163</cp:revision>
  <dcterms:created xsi:type="dcterms:W3CDTF">2023-01-18T21:38:37Z</dcterms:created>
  <dcterms:modified xsi:type="dcterms:W3CDTF">2023-02-28T11:24:37Z</dcterms:modified>
</cp:coreProperties>
</file>