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47242" y="2841447"/>
            <a:ext cx="10297515" cy="1031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6618" y="4946980"/>
            <a:ext cx="11938762" cy="173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9000" y="1773173"/>
            <a:ext cx="9054465" cy="2220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9000" y="1773173"/>
            <a:ext cx="9054465" cy="2220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hurkinagalina@yandex.ru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clck.ru/33YaxL" TargetMode="External"/><Relationship Id="rId3" Type="http://schemas.openxmlformats.org/officeDocument/2006/relationships/hyperlink" Target="https://clck.ru/33YbNY" TargetMode="External"/><Relationship Id="rId7" Type="http://schemas.openxmlformats.org/officeDocument/2006/relationships/hyperlink" Target="https://clck.ru/33Yb2V" TargetMode="External"/><Relationship Id="rId2" Type="http://schemas.openxmlformats.org/officeDocument/2006/relationships/hyperlink" Target="https://clck.ru/33Yab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ck.ru/33Yamu" TargetMode="External"/><Relationship Id="rId5" Type="http://schemas.openxmlformats.org/officeDocument/2006/relationships/hyperlink" Target="https://clck.ru/33Yapn" TargetMode="External"/><Relationship Id="rId4" Type="http://schemas.openxmlformats.org/officeDocument/2006/relationships/hyperlink" Target="https://clck.ru/33Yai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59133" y="1"/>
            <a:ext cx="12192000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89000" y="1773173"/>
            <a:ext cx="9054465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0" spc="-810" dirty="0" smtClean="0"/>
              <a:t>КОНСУЛЬТАТИВН</a:t>
            </a:r>
            <a:r>
              <a:rPr lang="ru-RU" sz="6000" spc="-810" dirty="0"/>
              <a:t>А</a:t>
            </a:r>
            <a:r>
              <a:rPr sz="6000" spc="-810" dirty="0" smtClean="0"/>
              <a:t>Я  </a:t>
            </a:r>
            <a:r>
              <a:rPr sz="6000" spc="-590" dirty="0"/>
              <a:t>ПОМОЩЬ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89000" y="3968242"/>
            <a:ext cx="561340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b="1" spc="-890" dirty="0">
                <a:solidFill>
                  <a:srgbClr val="FFFFFF"/>
                </a:solidFill>
                <a:latin typeface="Verdana"/>
                <a:cs typeface="Verdana"/>
              </a:rPr>
              <a:t>РОДИТЕЛЯМ</a:t>
            </a:r>
            <a:endParaRPr sz="72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50707" y="326189"/>
            <a:ext cx="953824" cy="107433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015336" y="597657"/>
            <a:ext cx="1045122" cy="53235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282032" y="275610"/>
            <a:ext cx="1779674" cy="147006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753100" y="135636"/>
            <a:ext cx="2075688" cy="175412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0818" y="267461"/>
            <a:ext cx="1048131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67945" algn="ctr">
              <a:lnSpc>
                <a:spcPct val="100000"/>
              </a:lnSpc>
              <a:spcBef>
                <a:spcPts val="95"/>
              </a:spcBef>
            </a:pPr>
            <a:r>
              <a:rPr sz="2800" b="1" spc="-155" dirty="0">
                <a:latin typeface="Tahoma"/>
                <a:cs typeface="Tahoma"/>
              </a:rPr>
              <a:t>Информация</a:t>
            </a:r>
            <a:endParaRPr sz="28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2800" b="1" spc="-204" dirty="0">
                <a:latin typeface="Tahoma"/>
                <a:cs typeface="Tahoma"/>
              </a:rPr>
              <a:t>для</a:t>
            </a:r>
            <a:r>
              <a:rPr sz="2800" b="1" spc="-165" dirty="0">
                <a:latin typeface="Tahoma"/>
                <a:cs typeface="Tahoma"/>
              </a:rPr>
              <a:t> </a:t>
            </a:r>
            <a:r>
              <a:rPr sz="2800" b="1" spc="-140" dirty="0">
                <a:latin typeface="Tahoma"/>
                <a:cs typeface="Tahoma"/>
              </a:rPr>
              <a:t>размещения</a:t>
            </a:r>
            <a:r>
              <a:rPr sz="2800" b="1" spc="-155" dirty="0">
                <a:latin typeface="Tahoma"/>
                <a:cs typeface="Tahoma"/>
              </a:rPr>
              <a:t> </a:t>
            </a:r>
            <a:r>
              <a:rPr sz="2800" b="1" spc="-80" dirty="0">
                <a:latin typeface="Tahoma"/>
                <a:cs typeface="Tahoma"/>
              </a:rPr>
              <a:t>на</a:t>
            </a:r>
            <a:r>
              <a:rPr sz="2800" b="1" spc="-170" dirty="0">
                <a:latin typeface="Tahoma"/>
                <a:cs typeface="Tahoma"/>
              </a:rPr>
              <a:t> </a:t>
            </a:r>
            <a:r>
              <a:rPr sz="2800" b="1" spc="-60" dirty="0">
                <a:latin typeface="Tahoma"/>
                <a:cs typeface="Tahoma"/>
              </a:rPr>
              <a:t>ресурсах</a:t>
            </a:r>
            <a:r>
              <a:rPr sz="2800" b="1" spc="-165" dirty="0">
                <a:latin typeface="Tahoma"/>
                <a:cs typeface="Tahoma"/>
              </a:rPr>
              <a:t> </a:t>
            </a:r>
            <a:r>
              <a:rPr sz="2800" b="1" spc="-105" dirty="0">
                <a:latin typeface="Tahoma"/>
                <a:cs typeface="Tahoma"/>
              </a:rPr>
              <a:t>образовательных</a:t>
            </a:r>
            <a:r>
              <a:rPr sz="2800" b="1" spc="-165" dirty="0">
                <a:latin typeface="Tahoma"/>
                <a:cs typeface="Tahoma"/>
              </a:rPr>
              <a:t> </a:t>
            </a:r>
            <a:r>
              <a:rPr sz="2800" b="1" spc="-125" dirty="0">
                <a:latin typeface="Tahoma"/>
                <a:cs typeface="Tahoma"/>
              </a:rPr>
              <a:t>учреждений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0026" y="4786071"/>
            <a:ext cx="4323715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5" dirty="0">
                <a:solidFill>
                  <a:srgbClr val="27358D"/>
                </a:solidFill>
                <a:latin typeface="Microsoft Sans Serif"/>
                <a:cs typeface="Microsoft Sans Serif"/>
              </a:rPr>
              <a:t>🕾</a:t>
            </a:r>
            <a:r>
              <a:rPr sz="4400" spc="5" dirty="0">
                <a:solidFill>
                  <a:srgbClr val="27358D"/>
                </a:solidFill>
                <a:latin typeface="Calibri"/>
                <a:cs typeface="Calibri"/>
              </a:rPr>
              <a:t>+79033013341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79616" y="4919217"/>
            <a:ext cx="57524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15" dirty="0">
                <a:solidFill>
                  <a:srgbClr val="27358D"/>
                </a:solidFill>
                <a:latin typeface="Calibri"/>
                <a:cs typeface="Calibri"/>
              </a:rPr>
              <a:t>https://advice.sgspu.ru</a:t>
            </a:r>
            <a:endParaRPr sz="48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20467" y="5899403"/>
            <a:ext cx="1446276" cy="722376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615690" y="5823610"/>
            <a:ext cx="605472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>
                <a:solidFill>
                  <a:srgbClr val="27358D"/>
                </a:solidFill>
                <a:latin typeface="Calibri"/>
                <a:cs typeface="Calibri"/>
              </a:rPr>
              <a:t>https://vk.com/advicesgsu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33727" y="1667255"/>
            <a:ext cx="9613392" cy="280263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40512" y="3327146"/>
          <a:ext cx="12005308" cy="11109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1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203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08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0079">
                <a:tc>
                  <a:txBody>
                    <a:bodyPr/>
                    <a:lstStyle/>
                    <a:p>
                      <a:pPr marL="471170" marR="127000" indent="-33845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7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ерр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ор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ное 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управление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99BA"/>
                    </a:solidFill>
                  </a:tcPr>
                </a:tc>
                <a:tc>
                  <a:txBody>
                    <a:bodyPr/>
                    <a:lstStyle/>
                    <a:p>
                      <a:pPr marL="430530" marR="175260" indent="-3067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Обра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ел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ное  учреждение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99B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Тема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99BA"/>
                    </a:solidFill>
                  </a:tcPr>
                </a:tc>
                <a:tc>
                  <a:txBody>
                    <a:bodyPr/>
                    <a:lstStyle/>
                    <a:p>
                      <a:pPr marL="34798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День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99BA"/>
                    </a:solidFill>
                  </a:tcPr>
                </a:tc>
                <a:tc>
                  <a:txBody>
                    <a:bodyPr/>
                    <a:lstStyle/>
                    <a:p>
                      <a:pPr marL="380365" marR="369570" indent="1206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Форма мероприятия </a:t>
                      </a:r>
                      <a:r>
                        <a:rPr sz="1800" b="1" spc="-434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чно/дис</a:t>
                      </a:r>
                      <a:r>
                        <a:rPr sz="1800" b="1" spc="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ан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ио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но)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99BA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366395" indent="-3556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Количество </a:t>
                      </a:r>
                      <a:r>
                        <a:rPr sz="1800" b="1" spc="-434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ча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99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9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DE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DE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DE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DE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DE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DE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075436" y="81737"/>
            <a:ext cx="10009505" cy="30950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95245" marR="2240280" indent="435609">
              <a:lnSpc>
                <a:spcPct val="100000"/>
              </a:lnSpc>
              <a:spcBef>
                <a:spcPts val="95"/>
              </a:spcBef>
            </a:pPr>
            <a:r>
              <a:rPr sz="2800" b="1" spc="-285" dirty="0">
                <a:latin typeface="Verdana"/>
                <a:cs typeface="Verdana"/>
              </a:rPr>
              <a:t>На</a:t>
            </a:r>
            <a:r>
              <a:rPr sz="2800" b="1" spc="-270" dirty="0">
                <a:latin typeface="Verdana"/>
                <a:cs typeface="Verdana"/>
              </a:rPr>
              <a:t>п</a:t>
            </a:r>
            <a:r>
              <a:rPr sz="2800" b="1" spc="-320" dirty="0">
                <a:latin typeface="Verdana"/>
                <a:cs typeface="Verdana"/>
              </a:rPr>
              <a:t>равить</a:t>
            </a:r>
            <a:r>
              <a:rPr sz="2800" b="1" spc="-325" dirty="0">
                <a:latin typeface="Verdana"/>
                <a:cs typeface="Verdana"/>
              </a:rPr>
              <a:t> </a:t>
            </a:r>
            <a:r>
              <a:rPr sz="2800" b="1" spc="-375" dirty="0">
                <a:latin typeface="Verdana"/>
                <a:cs typeface="Verdana"/>
              </a:rPr>
              <a:t>инфор</a:t>
            </a:r>
            <a:r>
              <a:rPr sz="2800" b="1" spc="-425" dirty="0">
                <a:latin typeface="Verdana"/>
                <a:cs typeface="Verdana"/>
              </a:rPr>
              <a:t>м</a:t>
            </a:r>
            <a:r>
              <a:rPr sz="2800" b="1" spc="-300" dirty="0">
                <a:latin typeface="Verdana"/>
                <a:cs typeface="Verdana"/>
              </a:rPr>
              <a:t>аци</a:t>
            </a:r>
            <a:r>
              <a:rPr sz="2800" b="1" spc="-285" dirty="0">
                <a:latin typeface="Verdana"/>
                <a:cs typeface="Verdana"/>
              </a:rPr>
              <a:t>ю  </a:t>
            </a:r>
            <a:r>
              <a:rPr sz="2800" b="1" spc="-229" dirty="0">
                <a:latin typeface="Verdana"/>
                <a:cs typeface="Verdana"/>
              </a:rPr>
              <a:t>об</a:t>
            </a:r>
            <a:r>
              <a:rPr sz="2800" b="1" spc="-300" dirty="0">
                <a:latin typeface="Verdana"/>
                <a:cs typeface="Verdana"/>
              </a:rPr>
              <a:t> </a:t>
            </a:r>
            <a:r>
              <a:rPr sz="2800" b="1" spc="-260" dirty="0">
                <a:latin typeface="Verdana"/>
                <a:cs typeface="Verdana"/>
              </a:rPr>
              <a:t>обуча</a:t>
            </a:r>
            <a:r>
              <a:rPr sz="2800" b="1" spc="-375" dirty="0">
                <a:latin typeface="Verdana"/>
                <a:cs typeface="Verdana"/>
              </a:rPr>
              <a:t>ю</a:t>
            </a:r>
            <a:r>
              <a:rPr sz="2800" b="1" spc="-459" dirty="0">
                <a:latin typeface="Verdana"/>
                <a:cs typeface="Verdana"/>
              </a:rPr>
              <a:t>щ</a:t>
            </a:r>
            <a:r>
              <a:rPr sz="2800" b="1" spc="-320" dirty="0">
                <a:latin typeface="Verdana"/>
                <a:cs typeface="Verdana"/>
              </a:rPr>
              <a:t>и</a:t>
            </a:r>
            <a:r>
              <a:rPr sz="2800" b="1" spc="-50" dirty="0">
                <a:latin typeface="Verdana"/>
                <a:cs typeface="Verdana"/>
              </a:rPr>
              <a:t>х</a:t>
            </a:r>
            <a:r>
              <a:rPr sz="2800" b="1" spc="-310" dirty="0">
                <a:latin typeface="Verdana"/>
                <a:cs typeface="Verdana"/>
              </a:rPr>
              <a:t> </a:t>
            </a:r>
            <a:r>
              <a:rPr sz="2800" b="1" spc="-315" dirty="0">
                <a:latin typeface="Verdana"/>
                <a:cs typeface="Verdana"/>
              </a:rPr>
              <a:t>меропр</a:t>
            </a:r>
            <a:r>
              <a:rPr sz="2800" b="1" spc="-310" dirty="0">
                <a:latin typeface="Verdana"/>
                <a:cs typeface="Verdana"/>
              </a:rPr>
              <a:t>и</a:t>
            </a:r>
            <a:r>
              <a:rPr sz="2800" b="1" spc="-370" dirty="0">
                <a:latin typeface="Verdana"/>
                <a:cs typeface="Verdana"/>
              </a:rPr>
              <a:t>ят</a:t>
            </a:r>
            <a:r>
              <a:rPr sz="2800" b="1" spc="-434" dirty="0">
                <a:latin typeface="Verdana"/>
                <a:cs typeface="Verdana"/>
              </a:rPr>
              <a:t>и</a:t>
            </a:r>
            <a:r>
              <a:rPr sz="2800" b="1" spc="-250" dirty="0">
                <a:latin typeface="Verdana"/>
                <a:cs typeface="Verdana"/>
              </a:rPr>
              <a:t>ях</a:t>
            </a:r>
            <a:endParaRPr sz="2800" dirty="0">
              <a:latin typeface="Verdana"/>
              <a:cs typeface="Verdana"/>
            </a:endParaRPr>
          </a:p>
          <a:p>
            <a:pPr marL="12700" marR="5080" algn="ctr">
              <a:lnSpc>
                <a:spcPts val="3350"/>
              </a:lnSpc>
              <a:spcBef>
                <a:spcPts val="535"/>
              </a:spcBef>
              <a:tabLst>
                <a:tab pos="6158230" algn="l"/>
              </a:tabLst>
            </a:pPr>
            <a:r>
              <a:rPr sz="2800" b="1" spc="-110" dirty="0">
                <a:latin typeface="Tahoma"/>
                <a:cs typeface="Tahoma"/>
              </a:rPr>
              <a:t>1</a:t>
            </a:r>
            <a:r>
              <a:rPr sz="2800" b="1" spc="-170" dirty="0">
                <a:latin typeface="Tahoma"/>
                <a:cs typeface="Tahoma"/>
              </a:rPr>
              <a:t> </a:t>
            </a:r>
            <a:r>
              <a:rPr sz="2800" b="1" spc="-135" dirty="0" err="1">
                <a:latin typeface="Tahoma"/>
                <a:cs typeface="Tahoma"/>
              </a:rPr>
              <a:t>эт</a:t>
            </a:r>
            <a:r>
              <a:rPr sz="2800" b="1" spc="-145" dirty="0" err="1">
                <a:latin typeface="Tahoma"/>
                <a:cs typeface="Tahoma"/>
              </a:rPr>
              <a:t>а</a:t>
            </a:r>
            <a:r>
              <a:rPr sz="2800" b="1" spc="-210" dirty="0" err="1">
                <a:latin typeface="Tahoma"/>
                <a:cs typeface="Tahoma"/>
              </a:rPr>
              <a:t>п</a:t>
            </a:r>
            <a:r>
              <a:rPr sz="2800" b="1" spc="-185" dirty="0">
                <a:latin typeface="Tahoma"/>
                <a:cs typeface="Tahoma"/>
              </a:rPr>
              <a:t> </a:t>
            </a:r>
            <a:r>
              <a:rPr sz="2800" b="1" spc="-180" dirty="0" smtClean="0">
                <a:latin typeface="Tahoma"/>
                <a:cs typeface="Tahoma"/>
              </a:rPr>
              <a:t>–</a:t>
            </a:r>
            <a:r>
              <a:rPr lang="ru-RU" sz="2800" b="1" spc="-180" dirty="0" smtClean="0">
                <a:latin typeface="Tahoma"/>
                <a:cs typeface="Tahoma"/>
              </a:rPr>
              <a:t> </a:t>
            </a:r>
            <a:r>
              <a:rPr sz="2800" b="1" spc="-85" dirty="0" err="1" smtClean="0">
                <a:latin typeface="Tahoma"/>
                <a:cs typeface="Tahoma"/>
              </a:rPr>
              <a:t>до</a:t>
            </a:r>
            <a:r>
              <a:rPr sz="2800" b="1" spc="-155" dirty="0" smtClean="0">
                <a:latin typeface="Tahoma"/>
                <a:cs typeface="Tahoma"/>
              </a:rPr>
              <a:t> </a:t>
            </a:r>
            <a:r>
              <a:rPr lang="ru-RU" sz="2800" b="1" spc="-100" dirty="0" smtClean="0">
                <a:latin typeface="Tahoma"/>
                <a:cs typeface="Tahoma"/>
              </a:rPr>
              <a:t> 28</a:t>
            </a:r>
            <a:r>
              <a:rPr sz="2800" b="1" spc="-45" dirty="0" smtClean="0">
                <a:latin typeface="Tahoma"/>
                <a:cs typeface="Tahoma"/>
              </a:rPr>
              <a:t>.</a:t>
            </a:r>
            <a:r>
              <a:rPr sz="2800" b="1" spc="-100" dirty="0" smtClean="0">
                <a:latin typeface="Tahoma"/>
                <a:cs typeface="Tahoma"/>
              </a:rPr>
              <a:t>0</a:t>
            </a:r>
            <a:r>
              <a:rPr lang="ru-RU" sz="2800" b="1" spc="-100" dirty="0" smtClean="0">
                <a:latin typeface="Tahoma"/>
                <a:cs typeface="Tahoma"/>
              </a:rPr>
              <a:t>2</a:t>
            </a:r>
            <a:r>
              <a:rPr sz="2800" b="1" spc="-45" dirty="0" smtClean="0">
                <a:latin typeface="Tahoma"/>
                <a:cs typeface="Tahoma"/>
              </a:rPr>
              <a:t>.</a:t>
            </a:r>
            <a:r>
              <a:rPr sz="2800" b="1" spc="-110" dirty="0" smtClean="0">
                <a:latin typeface="Tahoma"/>
                <a:cs typeface="Tahoma"/>
              </a:rPr>
              <a:t>2023</a:t>
            </a:r>
            <a:r>
              <a:rPr lang="ru-RU" sz="2800" b="1" dirty="0" smtClean="0">
                <a:latin typeface="Tahoma"/>
                <a:cs typeface="Tahoma"/>
              </a:rPr>
              <a:t>; </a:t>
            </a:r>
            <a:r>
              <a:rPr sz="2800" b="1" spc="-110" dirty="0" smtClean="0">
                <a:latin typeface="Tahoma"/>
                <a:cs typeface="Tahoma"/>
              </a:rPr>
              <a:t>2</a:t>
            </a:r>
            <a:r>
              <a:rPr sz="2800" b="1" spc="-170" dirty="0" smtClean="0">
                <a:latin typeface="Tahoma"/>
                <a:cs typeface="Tahoma"/>
              </a:rPr>
              <a:t> </a:t>
            </a:r>
            <a:r>
              <a:rPr sz="2800" b="1" spc="-160" dirty="0">
                <a:latin typeface="Tahoma"/>
                <a:cs typeface="Tahoma"/>
              </a:rPr>
              <a:t>этап </a:t>
            </a:r>
            <a:r>
              <a:rPr sz="2800" b="1" spc="-180" dirty="0">
                <a:latin typeface="Tahoma"/>
                <a:cs typeface="Tahoma"/>
              </a:rPr>
              <a:t>–</a:t>
            </a:r>
            <a:r>
              <a:rPr sz="2800" b="1" spc="-170" dirty="0">
                <a:latin typeface="Tahoma"/>
                <a:cs typeface="Tahoma"/>
              </a:rPr>
              <a:t> </a:t>
            </a:r>
            <a:r>
              <a:rPr sz="2800" b="1" spc="-85" dirty="0" err="1">
                <a:latin typeface="Tahoma"/>
                <a:cs typeface="Tahoma"/>
              </a:rPr>
              <a:t>до</a:t>
            </a:r>
            <a:r>
              <a:rPr sz="2800" b="1" spc="-155" dirty="0">
                <a:latin typeface="Tahoma"/>
                <a:cs typeface="Tahoma"/>
              </a:rPr>
              <a:t> </a:t>
            </a:r>
            <a:r>
              <a:rPr lang="ru-RU" sz="2800" b="1" spc="-100" dirty="0" smtClean="0">
                <a:latin typeface="Tahoma"/>
                <a:cs typeface="Tahoma"/>
              </a:rPr>
              <a:t>12</a:t>
            </a:r>
            <a:r>
              <a:rPr sz="2800" b="1" spc="-45" dirty="0" smtClean="0">
                <a:latin typeface="Tahoma"/>
                <a:cs typeface="Tahoma"/>
              </a:rPr>
              <a:t>.</a:t>
            </a:r>
            <a:r>
              <a:rPr sz="2800" b="1" spc="-100" dirty="0" smtClean="0">
                <a:latin typeface="Tahoma"/>
                <a:cs typeface="Tahoma"/>
              </a:rPr>
              <a:t>09</a:t>
            </a:r>
            <a:r>
              <a:rPr sz="2800" b="1" spc="-45" dirty="0" smtClean="0">
                <a:latin typeface="Tahoma"/>
                <a:cs typeface="Tahoma"/>
              </a:rPr>
              <a:t>.</a:t>
            </a:r>
            <a:r>
              <a:rPr sz="2800" b="1" spc="-90" dirty="0" smtClean="0">
                <a:latin typeface="Tahoma"/>
                <a:cs typeface="Tahoma"/>
              </a:rPr>
              <a:t>2023</a:t>
            </a:r>
            <a:r>
              <a:rPr lang="ru-RU" sz="2800" b="1" spc="-90" dirty="0" smtClean="0">
                <a:latin typeface="Tahoma"/>
                <a:cs typeface="Tahoma"/>
              </a:rPr>
              <a:t>                   Чуркиной Галине Григорьевне</a:t>
            </a:r>
            <a:endParaRPr sz="2800" dirty="0">
              <a:latin typeface="Tahoma"/>
              <a:cs typeface="Tahoma"/>
            </a:endParaRPr>
          </a:p>
          <a:p>
            <a:pPr marR="76835" algn="ctr">
              <a:lnSpc>
                <a:spcPts val="3250"/>
              </a:lnSpc>
            </a:pPr>
            <a:r>
              <a:rPr sz="2800" b="1" spc="-80" dirty="0">
                <a:latin typeface="Tahoma"/>
                <a:cs typeface="Tahoma"/>
              </a:rPr>
              <a:t>e</a:t>
            </a:r>
            <a:r>
              <a:rPr sz="2800" b="1" spc="-229" dirty="0">
                <a:latin typeface="Tahoma"/>
                <a:cs typeface="Tahoma"/>
              </a:rPr>
              <a:t>-m</a:t>
            </a:r>
            <a:r>
              <a:rPr sz="2800" b="1" spc="-55" dirty="0">
                <a:latin typeface="Tahoma"/>
                <a:cs typeface="Tahoma"/>
              </a:rPr>
              <a:t>ai</a:t>
            </a:r>
            <a:r>
              <a:rPr sz="2800" b="1" spc="-30" dirty="0">
                <a:latin typeface="Tahoma"/>
                <a:cs typeface="Tahoma"/>
              </a:rPr>
              <a:t>l</a:t>
            </a:r>
            <a:r>
              <a:rPr sz="2800" b="1" spc="-170" dirty="0">
                <a:latin typeface="Tahoma"/>
                <a:cs typeface="Tahoma"/>
              </a:rPr>
              <a:t>: </a:t>
            </a:r>
            <a:r>
              <a:rPr lang="en-US" sz="2800" b="1" spc="-140" dirty="0" smtClean="0">
                <a:latin typeface="Tahoma"/>
                <a:cs typeface="Tahoma"/>
                <a:hlinkClick r:id="rId2"/>
              </a:rPr>
              <a:t>churkinagalina</a:t>
            </a:r>
            <a:r>
              <a:rPr sz="2800" b="1" spc="-530" dirty="0" smtClean="0">
                <a:latin typeface="Tahoma"/>
                <a:cs typeface="Tahoma"/>
                <a:hlinkClick r:id="rId2"/>
              </a:rPr>
              <a:t>@</a:t>
            </a:r>
            <a:r>
              <a:rPr sz="2800" b="1" spc="60" dirty="0" smtClean="0">
                <a:latin typeface="Tahoma"/>
                <a:cs typeface="Tahoma"/>
                <a:hlinkClick r:id="rId2"/>
              </a:rPr>
              <a:t>y</a:t>
            </a:r>
            <a:r>
              <a:rPr sz="2800" b="1" spc="65" dirty="0" smtClean="0">
                <a:latin typeface="Tahoma"/>
                <a:cs typeface="Tahoma"/>
                <a:hlinkClick r:id="rId2"/>
              </a:rPr>
              <a:t>a</a:t>
            </a:r>
            <a:r>
              <a:rPr sz="2800" b="1" spc="-40" dirty="0" smtClean="0">
                <a:latin typeface="Tahoma"/>
                <a:cs typeface="Tahoma"/>
                <a:hlinkClick r:id="rId2"/>
              </a:rPr>
              <a:t>nde</a:t>
            </a:r>
            <a:r>
              <a:rPr sz="2800" b="1" spc="-30" dirty="0" smtClean="0">
                <a:latin typeface="Tahoma"/>
                <a:cs typeface="Tahoma"/>
                <a:hlinkClick r:id="rId2"/>
              </a:rPr>
              <a:t>x.</a:t>
            </a:r>
            <a:r>
              <a:rPr sz="2800" b="1" spc="-114" dirty="0" smtClean="0">
                <a:latin typeface="Tahoma"/>
                <a:cs typeface="Tahoma"/>
                <a:hlinkClick r:id="rId2"/>
              </a:rPr>
              <a:t>ru</a:t>
            </a:r>
            <a:r>
              <a:rPr lang="en-US" sz="2800" b="1" spc="-114" dirty="0" smtClean="0">
                <a:latin typeface="Tahoma"/>
                <a:cs typeface="Tahoma"/>
              </a:rPr>
              <a:t> </a:t>
            </a:r>
            <a:endParaRPr sz="2800" dirty="0">
              <a:latin typeface="Tahoma"/>
              <a:cs typeface="Tahoma"/>
            </a:endParaRPr>
          </a:p>
          <a:p>
            <a:pPr marR="73660" algn="ctr">
              <a:lnSpc>
                <a:spcPct val="100000"/>
              </a:lnSpc>
              <a:spcBef>
                <a:spcPts val="10"/>
              </a:spcBef>
            </a:pPr>
            <a:r>
              <a:rPr sz="2800" b="1" spc="-160" dirty="0">
                <a:latin typeface="Tahoma"/>
                <a:cs typeface="Tahoma"/>
              </a:rPr>
              <a:t>тел.</a:t>
            </a:r>
            <a:r>
              <a:rPr sz="2800" b="1" spc="-170" dirty="0">
                <a:latin typeface="Tahoma"/>
                <a:cs typeface="Tahoma"/>
              </a:rPr>
              <a:t> </a:t>
            </a:r>
            <a:r>
              <a:rPr sz="2800" b="1" spc="-145" dirty="0">
                <a:latin typeface="Tahoma"/>
                <a:cs typeface="Tahoma"/>
              </a:rPr>
              <a:t>8(846</a:t>
            </a:r>
            <a:r>
              <a:rPr sz="2800" b="1" spc="-145" dirty="0" smtClean="0">
                <a:latin typeface="Tahoma"/>
                <a:cs typeface="Tahoma"/>
              </a:rPr>
              <a:t>)</a:t>
            </a:r>
            <a:r>
              <a:rPr lang="ru-RU" sz="2800" b="1" spc="-145" dirty="0" smtClean="0">
                <a:latin typeface="Tahoma"/>
                <a:cs typeface="Tahoma"/>
              </a:rPr>
              <a:t> 3922277</a:t>
            </a:r>
          </a:p>
          <a:p>
            <a:pPr marR="73660" algn="ctr">
              <a:lnSpc>
                <a:spcPct val="100000"/>
              </a:lnSpc>
              <a:spcBef>
                <a:spcPts val="10"/>
              </a:spcBef>
            </a:pPr>
            <a:r>
              <a:rPr sz="2800" b="1" spc="-145" dirty="0" smtClean="0">
                <a:latin typeface="Tahoma"/>
                <a:cs typeface="Tahoma"/>
              </a:rPr>
              <a:t> </a:t>
            </a:r>
            <a:r>
              <a:rPr sz="2800" b="1" spc="-250" dirty="0" err="1" smtClean="0">
                <a:latin typeface="Verdana"/>
                <a:cs typeface="Verdana"/>
              </a:rPr>
              <a:t>Форма</a:t>
            </a:r>
            <a:r>
              <a:rPr sz="2800" b="1" spc="-305" dirty="0" smtClean="0">
                <a:latin typeface="Verdana"/>
                <a:cs typeface="Verdana"/>
              </a:rPr>
              <a:t> </a:t>
            </a:r>
            <a:r>
              <a:rPr sz="2800" b="1" spc="-310" dirty="0">
                <a:latin typeface="Verdana"/>
                <a:cs typeface="Verdana"/>
              </a:rPr>
              <a:t>за</a:t>
            </a:r>
            <a:r>
              <a:rPr sz="2800" b="1" spc="-330" dirty="0">
                <a:latin typeface="Verdana"/>
                <a:cs typeface="Verdana"/>
              </a:rPr>
              <a:t>я</a:t>
            </a:r>
            <a:r>
              <a:rPr sz="2800" b="1" spc="-360" dirty="0">
                <a:latin typeface="Verdana"/>
                <a:cs typeface="Verdana"/>
              </a:rPr>
              <a:t>вки</a:t>
            </a:r>
            <a:r>
              <a:rPr sz="2800" b="1" spc="-320" dirty="0">
                <a:latin typeface="Verdana"/>
                <a:cs typeface="Verdana"/>
              </a:rPr>
              <a:t> </a:t>
            </a:r>
            <a:r>
              <a:rPr sz="2800" b="1" spc="-365" dirty="0">
                <a:latin typeface="Verdana"/>
                <a:cs typeface="Verdana"/>
              </a:rPr>
              <a:t>для</a:t>
            </a:r>
            <a:r>
              <a:rPr sz="2800" b="1" spc="-305" dirty="0">
                <a:latin typeface="Verdana"/>
                <a:cs typeface="Verdana"/>
              </a:rPr>
              <a:t> </a:t>
            </a:r>
            <a:r>
              <a:rPr sz="2800" b="1" spc="-325" dirty="0">
                <a:latin typeface="Verdana"/>
                <a:cs typeface="Verdana"/>
              </a:rPr>
              <a:t>очных</a:t>
            </a:r>
            <a:r>
              <a:rPr sz="2800" b="1" spc="-295" dirty="0">
                <a:latin typeface="Verdana"/>
                <a:cs typeface="Verdana"/>
              </a:rPr>
              <a:t> мер</a:t>
            </a:r>
            <a:r>
              <a:rPr sz="2800" b="1" spc="-285" dirty="0">
                <a:latin typeface="Verdana"/>
                <a:cs typeface="Verdana"/>
              </a:rPr>
              <a:t>о</a:t>
            </a:r>
            <a:r>
              <a:rPr sz="2800" b="1" spc="-330" dirty="0">
                <a:latin typeface="Verdana"/>
                <a:cs typeface="Verdana"/>
              </a:rPr>
              <a:t>п</a:t>
            </a:r>
            <a:r>
              <a:rPr sz="2800" b="1" spc="-315" dirty="0">
                <a:latin typeface="Verdana"/>
                <a:cs typeface="Verdana"/>
              </a:rPr>
              <a:t>р</a:t>
            </a:r>
            <a:r>
              <a:rPr sz="2800" b="1" spc="-380" dirty="0">
                <a:latin typeface="Verdana"/>
                <a:cs typeface="Verdana"/>
              </a:rPr>
              <a:t>ият</a:t>
            </a:r>
            <a:r>
              <a:rPr sz="2800" b="1" spc="-415" dirty="0">
                <a:latin typeface="Verdana"/>
                <a:cs typeface="Verdana"/>
              </a:rPr>
              <a:t>и</a:t>
            </a:r>
            <a:r>
              <a:rPr sz="2800" b="1" spc="-380" dirty="0">
                <a:latin typeface="Verdana"/>
                <a:cs typeface="Verdana"/>
              </a:rPr>
              <a:t>й</a:t>
            </a:r>
            <a:endParaRPr sz="2800" dirty="0">
              <a:latin typeface="Verdana"/>
              <a:cs typeface="Verdan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26161" y="5701715"/>
          <a:ext cx="11654788" cy="8377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3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9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49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1995">
                <a:tc>
                  <a:txBody>
                    <a:bodyPr/>
                    <a:lstStyle/>
                    <a:p>
                      <a:pPr marL="8007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Фамилия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Имя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Отчество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99BA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Телефон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99BA"/>
                    </a:solidFill>
                  </a:tcPr>
                </a:tc>
                <a:tc>
                  <a:txBody>
                    <a:bodyPr/>
                    <a:lstStyle/>
                    <a:p>
                      <a:pPr marL="9290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Электронная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почта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99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DE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DE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DE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295400" y="4725670"/>
            <a:ext cx="9829799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 marR="5080" indent="-367665">
              <a:lnSpc>
                <a:spcPct val="100000"/>
              </a:lnSpc>
              <a:spcBef>
                <a:spcPts val="95"/>
              </a:spcBef>
              <a:tabLst>
                <a:tab pos="3317240" algn="l"/>
              </a:tabLst>
            </a:pPr>
            <a:r>
              <a:rPr sz="2800" b="1" spc="-80" dirty="0">
                <a:latin typeface="Tahoma"/>
                <a:cs typeface="Tahoma"/>
              </a:rPr>
              <a:t>Не</a:t>
            </a:r>
            <a:r>
              <a:rPr sz="2800" b="1" spc="-170" dirty="0">
                <a:latin typeface="Tahoma"/>
                <a:cs typeface="Tahoma"/>
              </a:rPr>
              <a:t> </a:t>
            </a:r>
            <a:r>
              <a:rPr sz="2800" b="1" spc="-130" dirty="0">
                <a:latin typeface="Tahoma"/>
                <a:cs typeface="Tahoma"/>
              </a:rPr>
              <a:t>позднее</a:t>
            </a:r>
            <a:r>
              <a:rPr sz="2800" b="1" spc="-145" dirty="0">
                <a:latin typeface="Tahoma"/>
                <a:cs typeface="Tahoma"/>
              </a:rPr>
              <a:t> </a:t>
            </a:r>
            <a:r>
              <a:rPr sz="2800" b="1" spc="-175" dirty="0">
                <a:latin typeface="Tahoma"/>
                <a:cs typeface="Tahoma"/>
              </a:rPr>
              <a:t>чем</a:t>
            </a:r>
            <a:r>
              <a:rPr sz="2800" b="1" spc="-165" dirty="0">
                <a:latin typeface="Tahoma"/>
                <a:cs typeface="Tahoma"/>
              </a:rPr>
              <a:t> </a:t>
            </a:r>
            <a:r>
              <a:rPr sz="2800" b="1" spc="-65" dirty="0">
                <a:latin typeface="Tahoma"/>
                <a:cs typeface="Tahoma"/>
              </a:rPr>
              <a:t>за</a:t>
            </a:r>
            <a:r>
              <a:rPr sz="2800" b="1" dirty="0">
                <a:latin typeface="Tahoma"/>
                <a:cs typeface="Tahoma"/>
              </a:rPr>
              <a:t>	</a:t>
            </a:r>
            <a:r>
              <a:rPr sz="2800" b="1" spc="-110" dirty="0">
                <a:latin typeface="Tahoma"/>
                <a:cs typeface="Tahoma"/>
              </a:rPr>
              <a:t>5</a:t>
            </a:r>
            <a:r>
              <a:rPr sz="2800" b="1" spc="-185" dirty="0">
                <a:latin typeface="Tahoma"/>
                <a:cs typeface="Tahoma"/>
              </a:rPr>
              <a:t> </a:t>
            </a:r>
            <a:r>
              <a:rPr sz="2800" b="1" spc="-155" dirty="0">
                <a:latin typeface="Tahoma"/>
                <a:cs typeface="Tahoma"/>
              </a:rPr>
              <a:t>дней</a:t>
            </a:r>
            <a:r>
              <a:rPr sz="2800" b="1" spc="-160" dirty="0">
                <a:latin typeface="Tahoma"/>
                <a:cs typeface="Tahoma"/>
              </a:rPr>
              <a:t> </a:t>
            </a:r>
            <a:r>
              <a:rPr sz="2800" b="1" spc="-85" dirty="0" err="1">
                <a:latin typeface="Tahoma"/>
                <a:cs typeface="Tahoma"/>
              </a:rPr>
              <a:t>до</a:t>
            </a:r>
            <a:r>
              <a:rPr sz="2800" b="1" spc="-155" dirty="0">
                <a:latin typeface="Tahoma"/>
                <a:cs typeface="Tahoma"/>
              </a:rPr>
              <a:t> </a:t>
            </a:r>
            <a:r>
              <a:rPr sz="2800" b="1" spc="-85" dirty="0" err="1" smtClean="0">
                <a:latin typeface="Tahoma"/>
                <a:cs typeface="Tahoma"/>
              </a:rPr>
              <a:t>начала</a:t>
            </a:r>
            <a:r>
              <a:rPr lang="ru-RU" sz="2800" b="1" spc="-85" dirty="0" smtClean="0">
                <a:latin typeface="Tahoma"/>
                <a:cs typeface="Tahoma"/>
              </a:rPr>
              <a:t> </a:t>
            </a:r>
            <a:r>
              <a:rPr sz="2800" b="1" spc="-105" dirty="0" err="1" smtClean="0">
                <a:latin typeface="Tahoma"/>
                <a:cs typeface="Tahoma"/>
              </a:rPr>
              <a:t>мероп</a:t>
            </a:r>
            <a:r>
              <a:rPr sz="2800" b="1" spc="-95" dirty="0" err="1" smtClean="0">
                <a:latin typeface="Tahoma"/>
                <a:cs typeface="Tahoma"/>
              </a:rPr>
              <a:t>р</a:t>
            </a:r>
            <a:r>
              <a:rPr sz="2800" b="1" spc="-225" dirty="0" err="1" smtClean="0">
                <a:latin typeface="Tahoma"/>
                <a:cs typeface="Tahoma"/>
              </a:rPr>
              <a:t>и</a:t>
            </a:r>
            <a:r>
              <a:rPr sz="2800" b="1" spc="-204" dirty="0" err="1" smtClean="0">
                <a:latin typeface="Tahoma"/>
                <a:cs typeface="Tahoma"/>
              </a:rPr>
              <a:t>я</a:t>
            </a:r>
            <a:r>
              <a:rPr sz="2800" b="1" spc="-200" dirty="0" err="1" smtClean="0">
                <a:latin typeface="Tahoma"/>
                <a:cs typeface="Tahoma"/>
              </a:rPr>
              <a:t>тия</a:t>
            </a:r>
            <a:r>
              <a:rPr sz="2800" b="1" spc="-200" dirty="0" smtClean="0">
                <a:latin typeface="Tahoma"/>
                <a:cs typeface="Tahoma"/>
              </a:rPr>
              <a:t>  </a:t>
            </a:r>
            <a:r>
              <a:rPr lang="ru-RU" sz="2800" b="1" spc="-200" dirty="0" smtClean="0">
                <a:latin typeface="Tahoma"/>
                <a:cs typeface="Tahoma"/>
              </a:rPr>
              <a:t>                   </a:t>
            </a:r>
            <a:r>
              <a:rPr sz="2800" b="1" spc="-165" dirty="0" err="1" smtClean="0">
                <a:latin typeface="Tahoma"/>
                <a:cs typeface="Tahoma"/>
              </a:rPr>
              <a:t>Тема</a:t>
            </a:r>
            <a:r>
              <a:rPr sz="2800" b="1" spc="-170" dirty="0" smtClean="0">
                <a:latin typeface="Tahoma"/>
                <a:cs typeface="Tahoma"/>
              </a:rPr>
              <a:t> </a:t>
            </a:r>
            <a:r>
              <a:rPr sz="2800" b="1" spc="-170" dirty="0">
                <a:latin typeface="Tahoma"/>
                <a:cs typeface="Tahoma"/>
              </a:rPr>
              <a:t>письма:</a:t>
            </a:r>
            <a:r>
              <a:rPr sz="2800" b="1" spc="-180" dirty="0">
                <a:latin typeface="Tahoma"/>
                <a:cs typeface="Tahoma"/>
              </a:rPr>
              <a:t> </a:t>
            </a:r>
            <a:r>
              <a:rPr sz="2800" b="1" spc="-170" dirty="0">
                <a:latin typeface="Tahoma"/>
                <a:cs typeface="Tahoma"/>
              </a:rPr>
              <a:t>Список </a:t>
            </a:r>
            <a:r>
              <a:rPr sz="2800" b="1" spc="-320" dirty="0">
                <a:latin typeface="Verdana"/>
                <a:cs typeface="Verdana"/>
              </a:rPr>
              <a:t>"Название</a:t>
            </a:r>
            <a:r>
              <a:rPr sz="2800" b="1" spc="-300" dirty="0">
                <a:latin typeface="Verdana"/>
                <a:cs typeface="Verdana"/>
              </a:rPr>
              <a:t> </a:t>
            </a:r>
            <a:r>
              <a:rPr sz="2800" b="1" spc="-360" dirty="0">
                <a:latin typeface="Verdana"/>
                <a:cs typeface="Verdana"/>
              </a:rPr>
              <a:t>мероприятия"</a:t>
            </a:r>
            <a:endParaRPr sz="2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0325" y="74803"/>
            <a:ext cx="1044638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71755" algn="ctr">
              <a:lnSpc>
                <a:spcPct val="100000"/>
              </a:lnSpc>
              <a:spcBef>
                <a:spcPts val="95"/>
              </a:spcBef>
            </a:pPr>
            <a:r>
              <a:rPr sz="2800" spc="-155" dirty="0">
                <a:solidFill>
                  <a:srgbClr val="000000"/>
                </a:solidFill>
                <a:latin typeface="Tahoma"/>
                <a:cs typeface="Tahoma"/>
              </a:rPr>
              <a:t>Информация</a:t>
            </a:r>
            <a:endParaRPr sz="28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2800" spc="-35" dirty="0">
                <a:solidFill>
                  <a:srgbClr val="000000"/>
                </a:solidFill>
                <a:latin typeface="Tahoma"/>
                <a:cs typeface="Tahoma"/>
              </a:rPr>
              <a:t>об</a:t>
            </a:r>
            <a:r>
              <a:rPr sz="2800" spc="-16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2800" spc="-80" dirty="0">
                <a:solidFill>
                  <a:srgbClr val="000000"/>
                </a:solidFill>
                <a:latin typeface="Tahoma"/>
                <a:cs typeface="Tahoma"/>
              </a:rPr>
              <a:t>обучающих</a:t>
            </a:r>
            <a:r>
              <a:rPr sz="2800" spc="-16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2800" spc="-140" dirty="0">
                <a:solidFill>
                  <a:srgbClr val="000000"/>
                </a:solidFill>
                <a:latin typeface="Tahoma"/>
                <a:cs typeface="Tahoma"/>
              </a:rPr>
              <a:t>онлайн-мероприятиях</a:t>
            </a:r>
            <a:r>
              <a:rPr sz="2800" spc="-17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2800" spc="-80" dirty="0">
                <a:solidFill>
                  <a:srgbClr val="000000"/>
                </a:solidFill>
                <a:latin typeface="Tahoma"/>
                <a:cs typeface="Tahoma"/>
              </a:rPr>
              <a:t>на</a:t>
            </a:r>
            <a:r>
              <a:rPr sz="2800" spc="-15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2800" spc="-160" dirty="0">
                <a:solidFill>
                  <a:srgbClr val="000000"/>
                </a:solidFill>
                <a:latin typeface="Tahoma"/>
                <a:cs typeface="Tahoma"/>
              </a:rPr>
              <a:t>февраль </a:t>
            </a:r>
            <a:r>
              <a:rPr sz="2800" spc="-110" dirty="0">
                <a:solidFill>
                  <a:srgbClr val="000000"/>
                </a:solidFill>
                <a:latin typeface="Tahoma"/>
                <a:cs typeface="Tahoma"/>
              </a:rPr>
              <a:t>2023</a:t>
            </a:r>
            <a:r>
              <a:rPr sz="2800" spc="-19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2800" spc="-114" dirty="0">
                <a:solidFill>
                  <a:srgbClr val="000000"/>
                </a:solidFill>
                <a:latin typeface="Tahoma"/>
                <a:cs typeface="Tahoma"/>
              </a:rPr>
              <a:t>года</a:t>
            </a:r>
            <a:endParaRPr sz="2800">
              <a:latin typeface="Tahoma"/>
              <a:cs typeface="Tahom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419" y="982217"/>
          <a:ext cx="12011657" cy="59296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7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0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4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7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74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00" b="1" spc="-114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Дата</a:t>
                      </a:r>
                      <a:endParaRPr sz="13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95546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00" b="1" spc="-1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Время</a:t>
                      </a:r>
                      <a:endParaRPr sz="13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95546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300" b="1" spc="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з</a:t>
                      </a:r>
                      <a:r>
                        <a:rPr sz="13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ан</a:t>
                      </a:r>
                      <a:r>
                        <a:rPr sz="13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300" b="1" spc="-1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sz="13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бу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чающе</a:t>
                      </a:r>
                      <a:r>
                        <a:rPr sz="13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г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sz="1300" b="1" spc="-10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м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еропр</a:t>
                      </a:r>
                      <a:r>
                        <a:rPr sz="13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ияти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я</a:t>
                      </a:r>
                      <a:endParaRPr sz="13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95546C"/>
                    </a:solidFill>
                  </a:tcPr>
                </a:tc>
                <a:tc>
                  <a:txBody>
                    <a:bodyPr/>
                    <a:lstStyle/>
                    <a:p>
                      <a:pPr marL="495934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300" b="1" spc="-14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Категория</a:t>
                      </a:r>
                      <a:endParaRPr sz="1300">
                        <a:latin typeface="Verdana"/>
                        <a:cs typeface="Verdana"/>
                      </a:endParaRPr>
                    </a:p>
                    <a:p>
                      <a:pPr marL="488315">
                        <a:lnSpc>
                          <a:spcPct val="100000"/>
                        </a:lnSpc>
                      </a:pPr>
                      <a:r>
                        <a:rPr sz="1300" b="1" spc="-1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родителей</a:t>
                      </a:r>
                      <a:endParaRPr sz="1300">
                        <a:latin typeface="Verdana"/>
                        <a:cs typeface="Verdana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95546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00" b="1" spc="-1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Спикер</a:t>
                      </a:r>
                      <a:endParaRPr sz="13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95546C"/>
                    </a:solidFill>
                  </a:tcPr>
                </a:tc>
                <a:tc>
                  <a:txBody>
                    <a:bodyPr/>
                    <a:lstStyle/>
                    <a:p>
                      <a:pPr marL="362585" marR="353060" indent="-63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3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sz="13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ы</a:t>
                      </a:r>
                      <a:r>
                        <a:rPr sz="13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л</a:t>
                      </a:r>
                      <a:r>
                        <a:rPr sz="13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sz="1300" b="1" spc="-13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на  ре</a:t>
                      </a:r>
                      <a:r>
                        <a:rPr sz="13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гист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ра</a:t>
                      </a:r>
                      <a:r>
                        <a:rPr sz="13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ци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он</a:t>
                      </a:r>
                      <a:r>
                        <a:rPr sz="1300" b="1" spc="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3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у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ю  </a:t>
                      </a:r>
                      <a:r>
                        <a:rPr sz="1300" b="1" spc="-13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анкету</a:t>
                      </a:r>
                      <a:endParaRPr sz="1300">
                        <a:latin typeface="Verdana"/>
                        <a:cs typeface="Verdana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9554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spc="-4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19.02.2023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spc="-6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11:00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381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П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ор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яд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ок</a:t>
                      </a:r>
                      <a:r>
                        <a:rPr sz="1300" b="1" spc="-5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п</a:t>
                      </a:r>
                      <a:r>
                        <a:rPr sz="1300" b="1" spc="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ём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sz="1300" b="1" spc="-5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sz="1300" b="1" spc="-7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у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зы</a:t>
                      </a:r>
                      <a:r>
                        <a:rPr sz="1300" b="1" spc="-7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sz="1300" b="1" spc="-8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2023</a:t>
                      </a:r>
                      <a:r>
                        <a:rPr sz="1300" b="1" spc="-10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г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у!</a:t>
                      </a:r>
                      <a:r>
                        <a:rPr sz="1300" b="1" spc="-6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На</a:t>
                      </a:r>
                      <a:r>
                        <a:rPr sz="1300" b="1" spc="-7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ч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  обращ</a:t>
                      </a:r>
                      <a:r>
                        <a:rPr sz="1300" b="1" spc="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ь</a:t>
                      </a:r>
                      <a:r>
                        <a:rPr sz="1300" b="1" spc="-7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вни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ание</a:t>
                      </a:r>
                      <a:r>
                        <a:rPr sz="1300" b="1" spc="-6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п</a:t>
                      </a:r>
                      <a:r>
                        <a:rPr sz="1300" b="1" spc="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8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пос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уп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ен</a:t>
                      </a:r>
                      <a:r>
                        <a:rPr sz="1300" b="1" spc="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3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реб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н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sz="1300" b="1" spc="-7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в  </a:t>
                      </a:r>
                      <a:r>
                        <a:rPr sz="1300" b="1" spc="-5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вуз?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358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Род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4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у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ч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ащи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х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я  11</a:t>
                      </a:r>
                      <a:r>
                        <a:rPr sz="1300" b="1" spc="-9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лас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ов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Ще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ов</a:t>
                      </a:r>
                      <a:r>
                        <a:rPr sz="1300" b="1" spc="-5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sz="1300" b="1" spc="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Б.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u="sng" spc="-35" dirty="0">
                          <a:solidFill>
                            <a:srgbClr val="3E5679"/>
                          </a:solidFill>
                          <a:uFill>
                            <a:solidFill>
                              <a:srgbClr val="3E5679"/>
                            </a:solidFill>
                          </a:uFill>
                          <a:latin typeface="Tahoma"/>
                          <a:cs typeface="Tahoma"/>
                          <a:hlinkClick r:id="rId2"/>
                        </a:rPr>
                        <a:t>https://clck.ru/33YabV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spc="-4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21.02.2023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spc="-6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19:00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8796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Ме</a:t>
                      </a:r>
                      <a:r>
                        <a:rPr sz="1300" b="1" spc="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оп</a:t>
                      </a:r>
                      <a:r>
                        <a:rPr sz="1300" b="1" spc="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ят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ие</a:t>
                      </a:r>
                      <a:r>
                        <a:rPr sz="1300" b="1" spc="-5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ля</a:t>
                      </a:r>
                      <a:r>
                        <a:rPr sz="1300" b="1" spc="-6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ро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ей</a:t>
                      </a:r>
                      <a:r>
                        <a:rPr sz="1300" b="1" spc="-4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ош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ол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ь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ни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ов</a:t>
                      </a:r>
                      <a:r>
                        <a:rPr sz="1300" b="1" spc="-4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"Ч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  </a:t>
                      </a:r>
                      <a:r>
                        <a:rPr sz="1300" b="1" spc="-7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должен</a:t>
                      </a:r>
                      <a:r>
                        <a:rPr sz="1300" b="1" spc="-6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7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уметь</a:t>
                      </a:r>
                      <a:r>
                        <a:rPr sz="1300" b="1" spc="-5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4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ребенок</a:t>
                      </a:r>
                      <a:r>
                        <a:rPr sz="1300" b="1" spc="-6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10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для</a:t>
                      </a:r>
                      <a:r>
                        <a:rPr sz="1300" b="1" spc="-6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6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обучения</a:t>
                      </a:r>
                      <a:r>
                        <a:rPr sz="1300" b="1" spc="-5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10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чтению</a:t>
                      </a:r>
                      <a:r>
                        <a:rPr sz="1300" b="1" spc="-6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9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sz="1300" b="1" spc="-8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пи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сьм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у?</a:t>
                      </a:r>
                      <a:r>
                        <a:rPr sz="1300" b="1" spc="-4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Ч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sz="1300" b="1" spc="-6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ое</a:t>
                      </a:r>
                      <a:r>
                        <a:rPr sz="1300" b="1" spc="-6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ф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оне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ч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sz="1300" b="1" spc="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ий</a:t>
                      </a:r>
                      <a:r>
                        <a:rPr sz="1300" b="1" spc="-3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у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х</a:t>
                      </a:r>
                      <a:r>
                        <a:rPr sz="1300" b="1" spc="-5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7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ля  </a:t>
                      </a:r>
                      <a:r>
                        <a:rPr sz="1300" b="1" spc="-8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чего </a:t>
                      </a:r>
                      <a:r>
                        <a:rPr sz="1300" b="1" spc="-7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его </a:t>
                      </a:r>
                      <a:r>
                        <a:rPr sz="1300" b="1" spc="-5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нужно </a:t>
                      </a:r>
                      <a:r>
                        <a:rPr sz="1300" b="1" spc="-6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развивать? </a:t>
                      </a:r>
                      <a:r>
                        <a:rPr sz="1300" b="1" spc="-1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Как </a:t>
                      </a:r>
                      <a:r>
                        <a:rPr sz="1300" b="1" spc="-6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ориентировка </a:t>
                      </a:r>
                      <a:r>
                        <a:rPr sz="1300" b="1" spc="-10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sz="1300" b="1" spc="-10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п</a:t>
                      </a:r>
                      <a:r>
                        <a:rPr sz="1300" b="1" spc="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ос</a:t>
                      </a:r>
                      <a:r>
                        <a:rPr sz="1300" b="1" spc="-1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ран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ве</a:t>
                      </a:r>
                      <a:r>
                        <a:rPr sz="1300" b="1" spc="-4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я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ет</a:t>
                      </a:r>
                      <a:r>
                        <a:rPr sz="1300" b="1" spc="-5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на</a:t>
                      </a:r>
                      <a:r>
                        <a:rPr sz="1300" b="1" spc="-9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пи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сьм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о?»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5359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spc="-8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Родители </a:t>
                      </a:r>
                      <a:r>
                        <a:rPr sz="1300" b="1" spc="-7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ош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ол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ь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ни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ов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Фе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осо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sz="1300" b="1" spc="-4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О.Ю.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u="sng" spc="-35" dirty="0">
                          <a:solidFill>
                            <a:srgbClr val="3E5679"/>
                          </a:solidFill>
                          <a:uFill>
                            <a:solidFill>
                              <a:srgbClr val="3E5679"/>
                            </a:solidFill>
                          </a:uFill>
                          <a:latin typeface="Tahoma"/>
                          <a:cs typeface="Tahoma"/>
                          <a:hlinkClick r:id="rId3"/>
                        </a:rPr>
                        <a:t>https://clck.ru/33YbNY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39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spc="-4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21.02.2023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spc="-6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19:00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spc="-1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Как</a:t>
                      </a:r>
                      <a:r>
                        <a:rPr sz="1300" b="1" spc="-8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7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выбрать</a:t>
                      </a:r>
                      <a:r>
                        <a:rPr sz="1300" b="1" spc="-6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8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спортивную</a:t>
                      </a:r>
                      <a:r>
                        <a:rPr sz="1300" b="1" spc="-3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9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секцию</a:t>
                      </a:r>
                      <a:r>
                        <a:rPr sz="1300" b="1" spc="-4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10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для</a:t>
                      </a:r>
                      <a:r>
                        <a:rPr sz="1300" b="1" spc="-8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4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ребенка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9497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spc="-8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Родители </a:t>
                      </a:r>
                      <a:r>
                        <a:rPr sz="1300" b="1" spc="-7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ош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ль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н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ик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ов</a:t>
                      </a:r>
                      <a:r>
                        <a:rPr sz="1300" b="1" spc="-4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sz="1300" b="1" spc="-6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младших </a:t>
                      </a:r>
                      <a:r>
                        <a:rPr sz="1300" b="1" spc="-5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7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школьников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Г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ра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ова</a:t>
                      </a:r>
                      <a:r>
                        <a:rPr sz="1300" b="1" spc="-4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Н.</a:t>
                      </a:r>
                      <a:r>
                        <a:rPr sz="1300" b="1" spc="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.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u="sng" spc="-35" dirty="0">
                          <a:solidFill>
                            <a:srgbClr val="3E5679"/>
                          </a:solidFill>
                          <a:uFill>
                            <a:solidFill>
                              <a:srgbClr val="3E5679"/>
                            </a:solidFill>
                          </a:uFill>
                          <a:latin typeface="Tahoma"/>
                          <a:cs typeface="Tahoma"/>
                          <a:hlinkClick r:id="rId4"/>
                        </a:rPr>
                        <a:t>https://clck.ru/33YaiX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00" b="1" spc="-4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22.02.2023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00" b="1" spc="-6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19:00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Го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овнос</a:t>
                      </a:r>
                      <a:r>
                        <a:rPr sz="1300" b="1" spc="-1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ь</a:t>
                      </a:r>
                      <a:r>
                        <a:rPr sz="1300" b="1" spc="-3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реб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н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sz="1300" b="1" spc="-7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sz="1300" b="1" spc="-8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ш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ол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ь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но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у</a:t>
                      </a:r>
                      <a:r>
                        <a:rPr sz="1300" b="1" spc="-5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обу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ч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ению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5359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00" b="1" spc="-8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Родители </a:t>
                      </a:r>
                      <a:r>
                        <a:rPr sz="1300" b="1" spc="-7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ош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ол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ь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ни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ов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Ч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рно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ыр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ина</a:t>
                      </a:r>
                      <a:r>
                        <a:rPr sz="1300" b="1" spc="-5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Т.Н.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00" b="1" u="sng" spc="-40" dirty="0">
                          <a:solidFill>
                            <a:srgbClr val="3E5679"/>
                          </a:solidFill>
                          <a:uFill>
                            <a:solidFill>
                              <a:srgbClr val="3E5679"/>
                            </a:solidFill>
                          </a:uFill>
                          <a:latin typeface="Tahoma"/>
                          <a:cs typeface="Tahoma"/>
                          <a:hlinkClick r:id="rId5"/>
                        </a:rPr>
                        <a:t>https://clck.ru/33Yapn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85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spc="-4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27.02.2023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spc="-6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19:00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Фо</a:t>
                      </a:r>
                      <a:r>
                        <a:rPr sz="1300" b="1" spc="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иров</a:t>
                      </a:r>
                      <a:r>
                        <a:rPr sz="1300" b="1" spc="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ние</a:t>
                      </a:r>
                      <a:r>
                        <a:rPr sz="1300" b="1" spc="-6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оп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ал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ь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но</a:t>
                      </a:r>
                      <a:r>
                        <a:rPr sz="1300" b="1" spc="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г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sz="1300" b="1" spc="-2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г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ь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но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г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</a:t>
                      </a:r>
                      <a:endParaRPr sz="13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ре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жим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sz="1300" b="1" spc="-5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ре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б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ен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Род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4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ладших</a:t>
                      </a:r>
                      <a:endParaRPr sz="13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00" b="1" spc="-7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школьников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З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ов</a:t>
                      </a:r>
                      <a:r>
                        <a:rPr sz="1300" b="1" spc="-4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sz="1300" b="1" spc="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С.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300" b="1" u="sng" spc="-40" dirty="0">
                          <a:solidFill>
                            <a:srgbClr val="3E5679"/>
                          </a:solidFill>
                          <a:uFill>
                            <a:solidFill>
                              <a:srgbClr val="3E5679"/>
                            </a:solidFill>
                          </a:uFill>
                          <a:latin typeface="Tahoma"/>
                          <a:cs typeface="Tahoma"/>
                          <a:hlinkClick r:id="rId6"/>
                        </a:rPr>
                        <a:t>https://clck.ru/33Yamu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87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00" b="1" spc="-4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27.02.2023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00" b="1" spc="-5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19:30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Су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ицид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ал</a:t>
                      </a:r>
                      <a:r>
                        <a:rPr sz="1300" b="1" spc="-1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ь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ное</a:t>
                      </a:r>
                      <a:r>
                        <a:rPr sz="1300" b="1" spc="-5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по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ение</a:t>
                      </a:r>
                      <a:r>
                        <a:rPr sz="1300" b="1" spc="-4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по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ро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стк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ов</a:t>
                      </a:r>
                      <a:r>
                        <a:rPr sz="1300" b="1" spc="-3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3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300" b="1" spc="-6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селфхарм.</a:t>
                      </a:r>
                      <a:r>
                        <a:rPr sz="1300" b="1" spc="-4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7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Профилактика</a:t>
                      </a:r>
                      <a:r>
                        <a:rPr sz="1300" b="1" spc="-2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9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8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6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решение</a:t>
                      </a:r>
                      <a:r>
                        <a:rPr sz="1300" b="1" spc="-7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проблемы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Ро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дит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4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sz="1300" b="1" spc="-1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ей</a:t>
                      </a:r>
                      <a:r>
                        <a:rPr sz="1300" b="1" spc="-7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sz="1300" b="1" spc="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13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15</a:t>
                      </a:r>
                      <a:r>
                        <a:rPr sz="1300" b="1" spc="-9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sz="1300" b="1" spc="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п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на</a:t>
                      </a:r>
                      <a:r>
                        <a:rPr sz="1300" b="1" spc="-8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А.С.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00" b="1" u="sng" spc="-35" dirty="0">
                          <a:solidFill>
                            <a:srgbClr val="3E5679"/>
                          </a:solidFill>
                          <a:uFill>
                            <a:solidFill>
                              <a:srgbClr val="3E5679"/>
                            </a:solidFill>
                          </a:uFill>
                          <a:latin typeface="Tahoma"/>
                          <a:cs typeface="Tahoma"/>
                          <a:hlinkClick r:id="rId7"/>
                        </a:rPr>
                        <a:t>https://clck.ru/33Yb2V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00" b="1" spc="-4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27.02.2023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00" b="1" spc="-6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20:00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5811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Об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з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ор</a:t>
                      </a:r>
                      <a:r>
                        <a:rPr sz="1300" b="1" spc="-5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ре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урсов </a:t>
                      </a:r>
                      <a:r>
                        <a:rPr sz="1300" b="1" spc="-13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6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Ин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ернет</a:t>
                      </a:r>
                      <a:r>
                        <a:rPr sz="1300" b="1" spc="-7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ля</a:t>
                      </a:r>
                      <a:r>
                        <a:rPr sz="1300" b="1" spc="-8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помощи  ро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ля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sz="1300" b="1" spc="-4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sz="1300" b="1" spc="-7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реше</a:t>
                      </a:r>
                      <a:r>
                        <a:rPr sz="1300" b="1" spc="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н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ии</a:t>
                      </a:r>
                      <a:r>
                        <a:rPr sz="1300" b="1" spc="-9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задач</a:t>
                      </a:r>
                      <a:r>
                        <a:rPr sz="1300" b="1" spc="-7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обу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ч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ения</a:t>
                      </a:r>
                      <a:r>
                        <a:rPr sz="1300" b="1" spc="-5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8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разв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ия  </a:t>
                      </a:r>
                      <a:r>
                        <a:rPr sz="1300" b="1" spc="-7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подростков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3525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Род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300" b="1" spc="-3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у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ч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ащи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х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я  8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-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10</a:t>
                      </a:r>
                      <a:r>
                        <a:rPr sz="1300" b="1" spc="-9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лас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ов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Бры</a:t>
                      </a:r>
                      <a:r>
                        <a:rPr sz="1300" b="1" spc="-1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sz="1300" b="1" spc="-5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ина</a:t>
                      </a:r>
                      <a:r>
                        <a:rPr sz="1300" b="1" spc="-50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300" b="1" dirty="0">
                          <a:solidFill>
                            <a:srgbClr val="27358D"/>
                          </a:solidFill>
                          <a:latin typeface="Tahoma"/>
                          <a:cs typeface="Tahoma"/>
                        </a:rPr>
                        <a:t>О.Ф.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00" b="1" u="sng" spc="-40" dirty="0">
                          <a:solidFill>
                            <a:srgbClr val="3E5679"/>
                          </a:solidFill>
                          <a:uFill>
                            <a:solidFill>
                              <a:srgbClr val="3E5679"/>
                            </a:solidFill>
                          </a:uFill>
                          <a:latin typeface="Tahoma"/>
                          <a:cs typeface="Tahoma"/>
                          <a:hlinkClick r:id="rId8"/>
                        </a:rPr>
                        <a:t>https://clck.ru/33YaxL</a:t>
                      </a:r>
                      <a:endParaRPr sz="13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3E5679"/>
                      </a:solidFill>
                      <a:prstDash val="solid"/>
                    </a:lnL>
                    <a:lnR w="12700">
                      <a:solidFill>
                        <a:srgbClr val="3E5679"/>
                      </a:solidFill>
                      <a:prstDash val="solid"/>
                    </a:lnR>
                    <a:lnT w="12700">
                      <a:solidFill>
                        <a:srgbClr val="3E5679"/>
                      </a:solidFill>
                      <a:prstDash val="solid"/>
                    </a:lnT>
                    <a:lnB w="12700">
                      <a:solidFill>
                        <a:srgbClr val="3E567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275</Words>
  <Application>Microsoft Office PowerPoint</Application>
  <PresentationFormat>Широкоэкранный</PresentationFormat>
  <Paragraphs>81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Calibri</vt:lpstr>
      <vt:lpstr>Microsoft Sans Serif</vt:lpstr>
      <vt:lpstr>Tahoma</vt:lpstr>
      <vt:lpstr>Times New Roman</vt:lpstr>
      <vt:lpstr>Verdana</vt:lpstr>
      <vt:lpstr>Office Theme</vt:lpstr>
      <vt:lpstr>Презентация PowerPoint</vt:lpstr>
      <vt:lpstr>Презентация PowerPoint</vt:lpstr>
      <vt:lpstr>Презентация PowerPoint</vt:lpstr>
      <vt:lpstr>Информация об обучающих онлайн-мероприятиях на февраль 2023 года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Семёнова Н.Н.</dc:creator>
  <cp:lastModifiedBy>Чуркина</cp:lastModifiedBy>
  <cp:revision>1</cp:revision>
  <dcterms:created xsi:type="dcterms:W3CDTF">2023-02-20T05:40:07Z</dcterms:created>
  <dcterms:modified xsi:type="dcterms:W3CDTF">2023-02-20T06:35:42Z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2023-02-20T00:00:00Z</vt:filetime>
  </property>
</Properties>
</file>